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249" autoAdjust="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12/4/2017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024603"/>
            <a:ext cx="10572000" cy="2971051"/>
          </a:xfrm>
        </p:spPr>
        <p:txBody>
          <a:bodyPr/>
          <a:lstStyle/>
          <a:p>
            <a:r>
              <a:rPr lang="en-US" sz="2800" dirty="0" err="1"/>
              <a:t>Kelompok</a:t>
            </a:r>
            <a:r>
              <a:rPr lang="en-US" sz="2800" dirty="0"/>
              <a:t> 5 :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- Felix Ham</a:t>
            </a:r>
            <a:br>
              <a:rPr lang="en-US" sz="2800" dirty="0"/>
            </a:br>
            <a:r>
              <a:rPr lang="en-US" sz="2800" dirty="0"/>
              <a:t>- </a:t>
            </a:r>
            <a:r>
              <a:rPr lang="en-US" sz="2800" dirty="0" err="1"/>
              <a:t>PatrickoRichardo</a:t>
            </a:r>
            <a:br>
              <a:rPr lang="en-US" sz="2800" dirty="0"/>
            </a:br>
            <a:r>
              <a:rPr lang="en-US" sz="2800" dirty="0"/>
              <a:t>- </a:t>
            </a:r>
            <a:r>
              <a:rPr lang="en-US" sz="2800" dirty="0" err="1"/>
              <a:t>Prabowo</a:t>
            </a:r>
            <a:r>
              <a:rPr lang="en-US" sz="2800" dirty="0"/>
              <a:t> </a:t>
            </a:r>
            <a:r>
              <a:rPr lang="en-US" sz="2800" dirty="0" err="1"/>
              <a:t>Gosal</a:t>
            </a:r>
            <a:br>
              <a:rPr lang="en-US" sz="2800" dirty="0"/>
            </a:br>
            <a:r>
              <a:rPr lang="en-US" sz="2800" dirty="0"/>
              <a:t>- </a:t>
            </a:r>
            <a:r>
              <a:rPr lang="en-US" sz="2800" dirty="0" err="1"/>
              <a:t>Richardo</a:t>
            </a:r>
            <a:r>
              <a:rPr lang="en-US" sz="2800" dirty="0"/>
              <a:t> David</a:t>
            </a:r>
            <a:br>
              <a:rPr lang="en-US" sz="2800" dirty="0"/>
            </a:br>
            <a:r>
              <a:rPr lang="en-US" sz="2800" dirty="0"/>
              <a:t>- </a:t>
            </a:r>
            <a:r>
              <a:rPr lang="en-US" sz="2800" dirty="0" err="1"/>
              <a:t>Satrio</a:t>
            </a:r>
            <a:r>
              <a:rPr lang="en-US" sz="2800" dirty="0"/>
              <a:t> Hari </a:t>
            </a:r>
            <a:r>
              <a:rPr lang="en-US" sz="2800" dirty="0" err="1"/>
              <a:t>Nugroho</a:t>
            </a:r>
            <a:r>
              <a:rPr lang="en-US" sz="2800" dirty="0"/>
              <a:t> :v</a:t>
            </a:r>
            <a:br>
              <a:rPr lang="en-US" sz="2800" dirty="0"/>
            </a:br>
            <a:r>
              <a:rPr lang="en-US" sz="2800" dirty="0"/>
              <a:t>- Steven </a:t>
            </a:r>
            <a:r>
              <a:rPr lang="en-US" sz="2800" dirty="0" err="1"/>
              <a:t>Reinhard</a:t>
            </a:r>
            <a:br>
              <a:rPr lang="en-US" sz="2800" dirty="0"/>
            </a:br>
            <a:r>
              <a:rPr lang="en-US" sz="2800" dirty="0"/>
              <a:t>- </a:t>
            </a:r>
            <a:r>
              <a:rPr lang="en-US" sz="2800" dirty="0" err="1"/>
              <a:t>Suwandy</a:t>
            </a:r>
            <a:r>
              <a:rPr lang="en-US" sz="2800" dirty="0"/>
              <a:t> </a:t>
            </a:r>
            <a:r>
              <a:rPr lang="en-US" sz="2800" dirty="0" err="1"/>
              <a:t>Wirakusuma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1217924"/>
          </a:xfrm>
        </p:spPr>
        <p:txBody>
          <a:bodyPr>
            <a:normAutofit/>
          </a:bodyPr>
          <a:lstStyle/>
          <a:p>
            <a:r>
              <a:rPr lang="en-US" sz="6000" dirty="0"/>
              <a:t>Crystal Agile Method</a:t>
            </a:r>
          </a:p>
        </p:txBody>
      </p:sp>
    </p:spTree>
    <p:extLst>
      <p:ext uri="{BB962C8B-B14F-4D97-AF65-F5344CB8AC3E}">
        <p14:creationId xmlns:p14="http://schemas.microsoft.com/office/powerpoint/2010/main" val="1152607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49085" y="1651000"/>
            <a:ext cx="10553700" cy="3636963"/>
          </a:xfrm>
        </p:spPr>
        <p:txBody>
          <a:bodyPr/>
          <a:lstStyle/>
          <a:p>
            <a:pPr lvl="0"/>
            <a:r>
              <a:rPr lang="en-US" sz="2200" dirty="0" err="1"/>
              <a:t>Keterlibatan-ini</a:t>
            </a:r>
            <a:r>
              <a:rPr lang="en-US" sz="2200" dirty="0"/>
              <a:t> </a:t>
            </a:r>
            <a:r>
              <a:rPr lang="en-US" sz="2200" dirty="0" err="1"/>
              <a:t>pengguna</a:t>
            </a:r>
            <a:r>
              <a:rPr lang="en-US" sz="2200" dirty="0"/>
              <a:t> </a:t>
            </a:r>
            <a:r>
              <a:rPr lang="en-US" sz="2200" dirty="0" err="1"/>
              <a:t>aktif</a:t>
            </a:r>
            <a:r>
              <a:rPr lang="en-US" sz="2200" dirty="0"/>
              <a:t> </a:t>
            </a:r>
            <a:r>
              <a:rPr lang="en-US" sz="2200" dirty="0" err="1"/>
              <a:t>adalah</a:t>
            </a:r>
            <a:r>
              <a:rPr lang="en-US" sz="2200" dirty="0"/>
              <a:t> </a:t>
            </a:r>
            <a:r>
              <a:rPr lang="en-US" sz="2200" dirty="0" err="1"/>
              <a:t>suatu</a:t>
            </a:r>
            <a:r>
              <a:rPr lang="en-US" sz="2200" dirty="0"/>
              <a:t> </a:t>
            </a:r>
            <a:r>
              <a:rPr lang="en-US" sz="2200" dirty="0" err="1"/>
              <a:t>keharusan</a:t>
            </a:r>
            <a:r>
              <a:rPr lang="en-US" sz="2200" dirty="0"/>
              <a:t> </a:t>
            </a:r>
            <a:r>
              <a:rPr lang="en-US" sz="2200" dirty="0" err="1"/>
              <a:t>karena</a:t>
            </a:r>
            <a:r>
              <a:rPr lang="en-US" sz="2200" dirty="0"/>
              <a:t> Crystal </a:t>
            </a:r>
            <a:r>
              <a:rPr lang="en-US" sz="2200" dirty="0" err="1"/>
              <a:t>adalah</a:t>
            </a:r>
            <a:r>
              <a:rPr lang="en-US" sz="2200" dirty="0"/>
              <a:t> orang-centric </a:t>
            </a:r>
            <a:r>
              <a:rPr lang="en-US" sz="2200" dirty="0" err="1"/>
              <a:t>pendekatan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menekankan</a:t>
            </a:r>
            <a:r>
              <a:rPr lang="en-US" sz="2200" dirty="0"/>
              <a:t> </a:t>
            </a:r>
            <a:r>
              <a:rPr lang="en-US" sz="2200" dirty="0" err="1"/>
              <a:t>transparansi</a:t>
            </a:r>
            <a:r>
              <a:rPr lang="en-US" sz="2200" dirty="0"/>
              <a:t>. </a:t>
            </a:r>
            <a:r>
              <a:rPr lang="en-US" sz="2200" dirty="0" err="1"/>
              <a:t>Jadi</a:t>
            </a:r>
            <a:r>
              <a:rPr lang="en-US" sz="2200" dirty="0"/>
              <a:t>, </a:t>
            </a:r>
            <a:r>
              <a:rPr lang="en-US" sz="2200" dirty="0" err="1"/>
              <a:t>pengguna</a:t>
            </a:r>
            <a:r>
              <a:rPr lang="en-US" sz="2200" dirty="0"/>
              <a:t> </a:t>
            </a:r>
            <a:r>
              <a:rPr lang="en-US" sz="2200" dirty="0" err="1"/>
              <a:t>tidak</a:t>
            </a:r>
            <a:r>
              <a:rPr lang="en-US" sz="2200" dirty="0"/>
              <a:t> </a:t>
            </a:r>
            <a:r>
              <a:rPr lang="en-US" sz="2200" dirty="0" err="1"/>
              <a:t>hanya</a:t>
            </a:r>
            <a:r>
              <a:rPr lang="en-US" sz="2200" dirty="0"/>
              <a:t> </a:t>
            </a:r>
            <a:r>
              <a:rPr lang="en-US" sz="2200" dirty="0" err="1"/>
              <a:t>aktif</a:t>
            </a:r>
            <a:r>
              <a:rPr lang="en-US" sz="2200" dirty="0"/>
              <a:t> </a:t>
            </a:r>
            <a:r>
              <a:rPr lang="en-US" sz="2200" dirty="0" err="1"/>
              <a:t>terlibat</a:t>
            </a:r>
            <a:r>
              <a:rPr lang="en-US" sz="2200" dirty="0"/>
              <a:t> </a:t>
            </a:r>
            <a:r>
              <a:rPr lang="en-US" sz="2200" dirty="0" err="1"/>
              <a:t>tetapi</a:t>
            </a:r>
            <a:r>
              <a:rPr lang="en-US" sz="2200" dirty="0"/>
              <a:t> </a:t>
            </a:r>
            <a:r>
              <a:rPr lang="en-US" sz="2200" dirty="0" err="1"/>
              <a:t>juga</a:t>
            </a:r>
            <a:r>
              <a:rPr lang="en-US" sz="2200" dirty="0"/>
              <a:t> </a:t>
            </a:r>
            <a:r>
              <a:rPr lang="en-US" sz="2200" dirty="0" err="1"/>
              <a:t>secara</a:t>
            </a:r>
            <a:r>
              <a:rPr lang="en-US" sz="2200" dirty="0"/>
              <a:t> </a:t>
            </a:r>
            <a:r>
              <a:rPr lang="en-US" sz="2200" dirty="0" err="1"/>
              <a:t>teratur</a:t>
            </a:r>
            <a:r>
              <a:rPr lang="en-US" sz="2200" dirty="0"/>
              <a:t> </a:t>
            </a:r>
            <a:r>
              <a:rPr lang="en-US" sz="2200" dirty="0" err="1"/>
              <a:t>menginformasikan</a:t>
            </a:r>
            <a:r>
              <a:rPr lang="en-US" sz="2200" dirty="0"/>
              <a:t> </a:t>
            </a:r>
            <a:r>
              <a:rPr lang="en-US" sz="2200" dirty="0" err="1"/>
              <a:t>tentang</a:t>
            </a:r>
            <a:r>
              <a:rPr lang="en-US" sz="2200" dirty="0"/>
              <a:t> </a:t>
            </a:r>
            <a:r>
              <a:rPr lang="en-US" sz="2200" dirty="0" err="1"/>
              <a:t>kemajuan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.</a:t>
            </a:r>
          </a:p>
          <a:p>
            <a:pPr lvl="0"/>
            <a:r>
              <a:rPr lang="en-US" sz="2200" dirty="0" err="1"/>
              <a:t>Menyampaikan</a:t>
            </a:r>
            <a:r>
              <a:rPr lang="en-US" sz="2200" dirty="0"/>
              <a:t> </a:t>
            </a:r>
            <a:r>
              <a:rPr lang="en-US" sz="2200" dirty="0" err="1"/>
              <a:t>pada</a:t>
            </a:r>
            <a:r>
              <a:rPr lang="en-US" sz="2200" dirty="0"/>
              <a:t> </a:t>
            </a:r>
            <a:r>
              <a:rPr lang="en-US" sz="2200" dirty="0" err="1"/>
              <a:t>usaha</a:t>
            </a:r>
            <a:r>
              <a:rPr lang="en-US" sz="2200" dirty="0"/>
              <a:t> </a:t>
            </a:r>
            <a:r>
              <a:rPr lang="en-US" sz="2200" dirty="0" err="1"/>
              <a:t>komitmen</a:t>
            </a:r>
            <a:r>
              <a:rPr lang="en-US" sz="2200" dirty="0"/>
              <a:t>-Tim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memastikan</a:t>
            </a:r>
            <a:r>
              <a:rPr lang="en-US" sz="2200" dirty="0"/>
              <a:t> </a:t>
            </a:r>
            <a:r>
              <a:rPr lang="en-US" sz="2200" dirty="0" err="1"/>
              <a:t>pengiriman</a:t>
            </a:r>
            <a:r>
              <a:rPr lang="en-US" sz="2200" dirty="0"/>
              <a:t> </a:t>
            </a:r>
            <a:r>
              <a:rPr lang="en-US" sz="2200" dirty="0" err="1"/>
              <a:t>sering</a:t>
            </a:r>
            <a:r>
              <a:rPr lang="en-US" sz="2200" dirty="0"/>
              <a:t> </a:t>
            </a:r>
            <a:r>
              <a:rPr lang="en-US" sz="2200" dirty="0" err="1"/>
              <a:t>klien-dihargai</a:t>
            </a:r>
            <a:r>
              <a:rPr lang="en-US" sz="2200" dirty="0"/>
              <a:t>, </a:t>
            </a:r>
            <a:r>
              <a:rPr lang="en-US" sz="2200" dirty="0" err="1"/>
              <a:t>fungsi</a:t>
            </a:r>
            <a:r>
              <a:rPr lang="en-US" sz="2200" dirty="0"/>
              <a:t> </a:t>
            </a:r>
            <a:r>
              <a:rPr lang="en-US" sz="2200" dirty="0" err="1"/>
              <a:t>berpotensi</a:t>
            </a:r>
            <a:r>
              <a:rPr lang="en-US" sz="2200" dirty="0"/>
              <a:t>-shippable. </a:t>
            </a:r>
            <a:r>
              <a:rPr lang="en-US" sz="2200" dirty="0" err="1"/>
              <a:t>Ini</a:t>
            </a:r>
            <a:r>
              <a:rPr lang="en-US" sz="2200" dirty="0"/>
              <a:t> </a:t>
            </a:r>
            <a:r>
              <a:rPr lang="en-US" sz="2200" dirty="0" err="1"/>
              <a:t>adalah</a:t>
            </a:r>
            <a:r>
              <a:rPr lang="en-US" sz="2200" dirty="0"/>
              <a:t>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tujuan</a:t>
            </a:r>
            <a:r>
              <a:rPr lang="en-US" sz="2200" dirty="0"/>
              <a:t> </a:t>
            </a:r>
            <a:r>
              <a:rPr lang="en-US" sz="2200" dirty="0" err="1"/>
              <a:t>ini</a:t>
            </a:r>
            <a:r>
              <a:rPr lang="en-US" sz="2200" dirty="0"/>
              <a:t> </a:t>
            </a:r>
            <a:r>
              <a:rPr lang="en-US" sz="2200" dirty="0" err="1"/>
              <a:t>bahwa</a:t>
            </a:r>
            <a:r>
              <a:rPr lang="en-US" sz="2200" dirty="0"/>
              <a:t> Crystal </a:t>
            </a:r>
            <a:r>
              <a:rPr lang="en-US" sz="2200" dirty="0" err="1"/>
              <a:t>mengikuti</a:t>
            </a:r>
            <a:r>
              <a:rPr lang="en-US" sz="2200" dirty="0"/>
              <a:t> </a:t>
            </a:r>
            <a:r>
              <a:rPr lang="en-US" sz="2200" dirty="0" err="1"/>
              <a:t>berulang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pendekatan</a:t>
            </a:r>
            <a:r>
              <a:rPr lang="en-US" sz="2200" dirty="0"/>
              <a:t> </a:t>
            </a:r>
            <a:r>
              <a:rPr lang="en-US" sz="2200" dirty="0" err="1"/>
              <a:t>pembangunan</a:t>
            </a:r>
            <a:r>
              <a:rPr lang="en-US" sz="2200" dirty="0"/>
              <a:t> </a:t>
            </a:r>
            <a:r>
              <a:rPr lang="en-US" sz="2200" dirty="0" err="1"/>
              <a:t>inkremental</a:t>
            </a:r>
            <a:r>
              <a:rPr lang="en-US" sz="2200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658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Kelebihan</a:t>
            </a:r>
            <a:r>
              <a:rPr lang="en-US" dirty="0"/>
              <a:t> Crystal Agile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777459"/>
            <a:ext cx="10554574" cy="3636511"/>
          </a:xfrm>
        </p:spPr>
        <p:txBody>
          <a:bodyPr>
            <a:noAutofit/>
          </a:bodyPr>
          <a:lstStyle/>
          <a:p>
            <a:pPr lvl="0"/>
            <a:r>
              <a:rPr lang="en-US" sz="2200" dirty="0"/>
              <a:t>Proses </a:t>
            </a:r>
            <a:r>
              <a:rPr lang="en-US" sz="2200" dirty="0" err="1"/>
              <a:t>inkremental-isteratif</a:t>
            </a:r>
            <a:endParaRPr lang="en-US" sz="2200" dirty="0"/>
          </a:p>
          <a:p>
            <a:pPr lvl="0"/>
            <a:r>
              <a:rPr lang="en-US" sz="2200" dirty="0" err="1"/>
              <a:t>Integrasi</a:t>
            </a:r>
            <a:r>
              <a:rPr lang="en-US" sz="2200" dirty="0"/>
              <a:t> </a:t>
            </a:r>
            <a:r>
              <a:rPr lang="en-US" sz="2200" dirty="0" err="1"/>
              <a:t>terus</a:t>
            </a:r>
            <a:r>
              <a:rPr lang="en-US" sz="2200" dirty="0"/>
              <a:t> </a:t>
            </a:r>
            <a:r>
              <a:rPr lang="en-US" sz="2200" dirty="0" err="1"/>
              <a:t>menerus</a:t>
            </a:r>
            <a:endParaRPr lang="en-US" sz="2200" dirty="0"/>
          </a:p>
          <a:p>
            <a:pPr lvl="0"/>
            <a:r>
              <a:rPr lang="en-US" sz="2200" dirty="0" err="1"/>
              <a:t>Mesin</a:t>
            </a:r>
            <a:r>
              <a:rPr lang="en-US" sz="2200" dirty="0"/>
              <a:t> </a:t>
            </a:r>
            <a:r>
              <a:rPr lang="en-US" sz="2200" dirty="0" err="1"/>
              <a:t>pengembangan</a:t>
            </a:r>
            <a:r>
              <a:rPr lang="en-US" sz="2200" dirty="0"/>
              <a:t> </a:t>
            </a:r>
            <a:r>
              <a:rPr lang="en-US" sz="2200" dirty="0" err="1"/>
              <a:t>Iteratif</a:t>
            </a:r>
            <a:r>
              <a:rPr lang="en-US" sz="2200" dirty="0"/>
              <a:t> </a:t>
            </a:r>
            <a:r>
              <a:rPr lang="en-US" sz="2200" dirty="0" err="1"/>
              <a:t>diatur</a:t>
            </a:r>
            <a:r>
              <a:rPr lang="en-US" sz="2200" dirty="0"/>
              <a:t> </a:t>
            </a:r>
            <a:r>
              <a:rPr lang="en-US" sz="2200" dirty="0" err="1"/>
              <a:t>oleh</a:t>
            </a:r>
            <a:r>
              <a:rPr lang="en-US" sz="2200" dirty="0"/>
              <a:t> </a:t>
            </a:r>
            <a:r>
              <a:rPr lang="en-US" sz="2200" dirty="0" err="1"/>
              <a:t>perencanaan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pengkajian</a:t>
            </a:r>
            <a:r>
              <a:rPr lang="en-US" sz="2200" dirty="0"/>
              <a:t> </a:t>
            </a:r>
            <a:r>
              <a:rPr lang="en-US" sz="2200" dirty="0" err="1"/>
              <a:t>ulang</a:t>
            </a:r>
            <a:endParaRPr lang="en-US" sz="2200" dirty="0"/>
          </a:p>
          <a:p>
            <a:pPr lvl="0"/>
            <a:r>
              <a:rPr lang="en-US" sz="2200" dirty="0"/>
              <a:t>Proses yang </a:t>
            </a:r>
            <a:r>
              <a:rPr lang="en-US" sz="2200" dirty="0" err="1"/>
              <a:t>fleksibel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dikonfigurasi</a:t>
            </a:r>
            <a:endParaRPr lang="en-US" sz="2200" dirty="0"/>
          </a:p>
          <a:p>
            <a:pPr lvl="0"/>
            <a:r>
              <a:rPr lang="en-US" sz="2200" dirty="0" err="1"/>
              <a:t>Metodologi</a:t>
            </a:r>
            <a:r>
              <a:rPr lang="en-US" sz="2200" dirty="0"/>
              <a:t> yang </a:t>
            </a:r>
            <a:r>
              <a:rPr lang="en-US" sz="2200" dirty="0" err="1"/>
              <a:t>digunakan</a:t>
            </a:r>
            <a:r>
              <a:rPr lang="en-US" sz="2200" dirty="0"/>
              <a:t>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tingkat</a:t>
            </a:r>
            <a:r>
              <a:rPr lang="en-US" sz="2200" dirty="0"/>
              <a:t> </a:t>
            </a:r>
            <a:r>
              <a:rPr lang="en-US" sz="2200" dirty="0" err="1"/>
              <a:t>kritis</a:t>
            </a:r>
            <a:r>
              <a:rPr lang="en-US" sz="2200" dirty="0"/>
              <a:t> </a:t>
            </a:r>
            <a:r>
              <a:rPr lang="en-US" sz="2200" dirty="0" err="1"/>
              <a:t>rendah</a:t>
            </a:r>
            <a:r>
              <a:rPr lang="en-US" sz="2200" dirty="0"/>
              <a:t> </a:t>
            </a:r>
            <a:r>
              <a:rPr lang="en-US" sz="2200" dirty="0" err="1"/>
              <a:t>biasanya</a:t>
            </a:r>
            <a:r>
              <a:rPr lang="en-US" sz="2200" dirty="0"/>
              <a:t>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disesuaikan</a:t>
            </a:r>
            <a:r>
              <a:rPr lang="en-US" sz="2200" dirty="0"/>
              <a:t> agar </a:t>
            </a:r>
            <a:r>
              <a:rPr lang="en-US" sz="2200" dirty="0" err="1"/>
              <a:t>sesuai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kekritisan</a:t>
            </a:r>
            <a:r>
              <a:rPr lang="en-US" sz="2200" dirty="0"/>
              <a:t> yang </a:t>
            </a:r>
            <a:r>
              <a:rPr lang="en-US" sz="2200" dirty="0" err="1"/>
              <a:t>lebih</a:t>
            </a:r>
            <a:r>
              <a:rPr lang="en-US" sz="2200" dirty="0"/>
              <a:t> </a:t>
            </a:r>
            <a:r>
              <a:rPr lang="en-US" sz="2200" dirty="0" err="1"/>
              <a:t>tinggi</a:t>
            </a:r>
            <a:r>
              <a:rPr lang="en-US" sz="2200" dirty="0"/>
              <a:t>,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syarat</a:t>
            </a:r>
            <a:r>
              <a:rPr lang="en-US" sz="2200" dirty="0"/>
              <a:t> </a:t>
            </a:r>
            <a:r>
              <a:rPr lang="en-US" sz="2200" dirty="0" err="1"/>
              <a:t>bahwa</a:t>
            </a:r>
            <a:r>
              <a:rPr lang="en-US" sz="2200" dirty="0"/>
              <a:t> </a:t>
            </a:r>
            <a:r>
              <a:rPr lang="en-US" sz="2200" dirty="0" err="1"/>
              <a:t>ukuran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 </a:t>
            </a:r>
            <a:r>
              <a:rPr lang="en-US" sz="2200" dirty="0" err="1"/>
              <a:t>tidak</a:t>
            </a:r>
            <a:r>
              <a:rPr lang="en-US" sz="2200" dirty="0"/>
              <a:t> </a:t>
            </a:r>
            <a:r>
              <a:rPr lang="en-US" sz="2200" dirty="0" err="1"/>
              <a:t>meningkat</a:t>
            </a:r>
            <a:r>
              <a:rPr lang="en-US" sz="2200" dirty="0"/>
              <a:t> </a:t>
            </a:r>
            <a:r>
              <a:rPr lang="en-US" sz="2200" dirty="0" err="1"/>
              <a:t>secara</a:t>
            </a:r>
            <a:r>
              <a:rPr lang="en-US" sz="2200" dirty="0"/>
              <a:t> dramatis.</a:t>
            </a:r>
          </a:p>
          <a:p>
            <a:pPr lvl="0"/>
            <a:r>
              <a:rPr lang="en-US" sz="2200" dirty="0" err="1"/>
              <a:t>Keterlibatan</a:t>
            </a:r>
            <a:r>
              <a:rPr lang="en-US" sz="2200" dirty="0"/>
              <a:t> </a:t>
            </a:r>
            <a:r>
              <a:rPr lang="en-US" sz="2200" dirty="0" err="1"/>
              <a:t>pengguna</a:t>
            </a:r>
            <a:r>
              <a:rPr lang="en-US" sz="2200" dirty="0"/>
              <a:t> </a:t>
            </a:r>
            <a:r>
              <a:rPr lang="en-US" sz="2200" dirty="0" err="1"/>
              <a:t>aktif</a:t>
            </a: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309271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Kelemahan</a:t>
            </a:r>
            <a:r>
              <a:rPr lang="en-US" dirty="0"/>
              <a:t> Crystal Agile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200" dirty="0" err="1"/>
              <a:t>Hanya</a:t>
            </a:r>
            <a:r>
              <a:rPr lang="en-US" sz="2200" dirty="0"/>
              <a:t> </a:t>
            </a:r>
            <a:r>
              <a:rPr lang="en-US" sz="2200" dirty="0" err="1"/>
              <a:t>skalabilitas</a:t>
            </a:r>
            <a:r>
              <a:rPr lang="en-US" sz="2200" dirty="0"/>
              <a:t> </a:t>
            </a:r>
            <a:r>
              <a:rPr lang="en-US" sz="2200" dirty="0" err="1"/>
              <a:t>terbatas</a:t>
            </a:r>
            <a:endParaRPr lang="en-US" sz="2200" dirty="0"/>
          </a:p>
          <a:p>
            <a:pPr lvl="0"/>
            <a:r>
              <a:rPr lang="en-US" sz="2200" dirty="0" err="1"/>
              <a:t>Kurangnya</a:t>
            </a:r>
            <a:r>
              <a:rPr lang="en-US" sz="2200" dirty="0"/>
              <a:t> proses </a:t>
            </a:r>
            <a:r>
              <a:rPr lang="en-US" sz="2200" dirty="0" err="1"/>
              <a:t>umum</a:t>
            </a:r>
            <a:r>
              <a:rPr lang="en-US" sz="2200" dirty="0"/>
              <a:t> yang </a:t>
            </a:r>
            <a:r>
              <a:rPr lang="en-US" sz="2200" dirty="0" err="1"/>
              <a:t>tidak</a:t>
            </a:r>
            <a:r>
              <a:rPr lang="en-US" sz="2200" dirty="0"/>
              <a:t> </a:t>
            </a:r>
            <a:r>
              <a:rPr lang="en-US" sz="2200" dirty="0" err="1"/>
              <a:t>ambigu</a:t>
            </a:r>
            <a:endParaRPr lang="en-US" sz="2200" dirty="0"/>
          </a:p>
          <a:p>
            <a:pPr lvl="0"/>
            <a:r>
              <a:rPr lang="en-US" sz="2200" dirty="0" err="1"/>
              <a:t>Keterbatasan</a:t>
            </a:r>
            <a:r>
              <a:rPr lang="en-US" sz="2200" dirty="0"/>
              <a:t> </a:t>
            </a:r>
            <a:r>
              <a:rPr lang="en-US" sz="2200" dirty="0" err="1"/>
              <a:t>penerapannya</a:t>
            </a:r>
            <a:r>
              <a:rPr lang="en-US" sz="2200" dirty="0"/>
              <a:t>: </a:t>
            </a:r>
            <a:r>
              <a:rPr lang="en-US" sz="2200" dirty="0" err="1"/>
              <a:t>tidak</a:t>
            </a:r>
            <a:r>
              <a:rPr lang="en-US" sz="2200" dirty="0"/>
              <a:t> </a:t>
            </a:r>
            <a:r>
              <a:rPr lang="en-US" sz="2200" dirty="0" err="1"/>
              <a:t>sesuai</a:t>
            </a:r>
            <a:r>
              <a:rPr lang="en-US" sz="2200" dirty="0"/>
              <a:t>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mengembangkan</a:t>
            </a:r>
            <a:r>
              <a:rPr lang="en-US" sz="2200" dirty="0"/>
              <a:t> </a:t>
            </a:r>
            <a:r>
              <a:rPr lang="en-US" sz="2200" dirty="0" err="1"/>
              <a:t>sistem</a:t>
            </a:r>
            <a:r>
              <a:rPr lang="en-US" sz="2200" dirty="0"/>
              <a:t> yang </a:t>
            </a:r>
            <a:r>
              <a:rPr lang="en-US" sz="2200" dirty="0" err="1"/>
              <a:t>sangat</a:t>
            </a:r>
            <a:r>
              <a:rPr lang="en-US" sz="2200" dirty="0"/>
              <a:t> </a:t>
            </a:r>
            <a:r>
              <a:rPr lang="en-US" sz="2200" dirty="0" err="1"/>
              <a:t>kritis</a:t>
            </a:r>
            <a:endParaRPr lang="en-US" sz="2200" dirty="0"/>
          </a:p>
          <a:p>
            <a:r>
              <a:rPr lang="en-US" sz="2200" dirty="0" err="1"/>
              <a:t>Ketergantungan</a:t>
            </a:r>
            <a:r>
              <a:rPr lang="en-US" sz="2200" dirty="0"/>
              <a:t> </a:t>
            </a:r>
            <a:r>
              <a:rPr lang="en-US" sz="2200" dirty="0" err="1"/>
              <a:t>berlebihan</a:t>
            </a:r>
            <a:r>
              <a:rPr lang="en-US" sz="2200" dirty="0"/>
              <a:t> </a:t>
            </a:r>
            <a:r>
              <a:rPr lang="en-US" sz="2200" dirty="0" err="1"/>
              <a:t>pada</a:t>
            </a:r>
            <a:r>
              <a:rPr lang="en-US" sz="2200" dirty="0"/>
              <a:t> </a:t>
            </a:r>
            <a:r>
              <a:rPr lang="en-US" sz="2200" dirty="0" err="1"/>
              <a:t>komunikasi</a:t>
            </a:r>
            <a:r>
              <a:rPr lang="en-US" sz="2200" dirty="0"/>
              <a:t> </a:t>
            </a:r>
            <a:r>
              <a:rPr lang="en-US" sz="2200" dirty="0" err="1"/>
              <a:t>antar</a:t>
            </a:r>
            <a:r>
              <a:rPr lang="en-US" sz="2200" dirty="0"/>
              <a:t> </a:t>
            </a:r>
            <a:r>
              <a:rPr lang="en-US" sz="2200" dirty="0" err="1"/>
              <a:t>manusia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42366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Karakteristik</a:t>
            </a:r>
            <a:r>
              <a:rPr lang="en-US" dirty="0"/>
              <a:t> Crystal Agile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434558"/>
            <a:ext cx="10554574" cy="3636511"/>
          </a:xfrm>
        </p:spPr>
        <p:txBody>
          <a:bodyPr/>
          <a:lstStyle/>
          <a:p>
            <a:pPr lvl="0"/>
            <a:r>
              <a:rPr lang="en-US" sz="2200" dirty="0" err="1"/>
              <a:t>Secara</a:t>
            </a:r>
            <a:r>
              <a:rPr lang="en-US" sz="2200" dirty="0"/>
              <a:t> </a:t>
            </a:r>
            <a:r>
              <a:rPr lang="en-US" sz="2200" dirty="0" err="1"/>
              <a:t>aktual</a:t>
            </a:r>
            <a:r>
              <a:rPr lang="en-US" sz="2200" dirty="0"/>
              <a:t> </a:t>
            </a:r>
            <a:r>
              <a:rPr lang="en-US" sz="2200" dirty="0" err="1"/>
              <a:t>sebuah</a:t>
            </a:r>
            <a:r>
              <a:rPr lang="en-US" sz="2200" dirty="0"/>
              <a:t> model proses </a:t>
            </a:r>
            <a:r>
              <a:rPr lang="en-US" sz="2200" dirty="0" err="1"/>
              <a:t>keluarga</a:t>
            </a:r>
            <a:r>
              <a:rPr lang="en-US" sz="2200" dirty="0"/>
              <a:t> yang  </a:t>
            </a:r>
            <a:r>
              <a:rPr lang="en-US" sz="2200" dirty="0" err="1"/>
              <a:t>memungkinkan</a:t>
            </a:r>
            <a:r>
              <a:rPr lang="en-US" sz="2200" dirty="0"/>
              <a:t> </a:t>
            </a:r>
            <a:r>
              <a:rPr lang="en-US" sz="2200" dirty="0" err="1"/>
              <a:t>manuver</a:t>
            </a:r>
            <a:r>
              <a:rPr lang="en-US" sz="2200" dirty="0"/>
              <a:t> </a:t>
            </a:r>
            <a:r>
              <a:rPr lang="en-US" sz="2200" dirty="0" err="1"/>
              <a:t>berdasar</a:t>
            </a:r>
            <a:r>
              <a:rPr lang="en-US" sz="2200" dirty="0"/>
              <a:t> </a:t>
            </a:r>
            <a:r>
              <a:rPr lang="en-US" sz="2200" dirty="0" err="1"/>
              <a:t>karakteristik</a:t>
            </a:r>
            <a:r>
              <a:rPr lang="en-US" sz="2200" dirty="0"/>
              <a:t>  </a:t>
            </a:r>
            <a:r>
              <a:rPr lang="en-US" sz="2200" dirty="0" err="1"/>
              <a:t>permasalahan</a:t>
            </a:r>
            <a:r>
              <a:rPr lang="en-US" sz="2200" dirty="0"/>
              <a:t> </a:t>
            </a:r>
          </a:p>
          <a:p>
            <a:pPr lvl="0"/>
            <a:r>
              <a:rPr lang="en-US" sz="2200" dirty="0" err="1"/>
              <a:t>Menyarankan</a:t>
            </a:r>
            <a:r>
              <a:rPr lang="en-US" sz="2200" dirty="0"/>
              <a:t> </a:t>
            </a:r>
            <a:r>
              <a:rPr lang="en-US" sz="2200" dirty="0" err="1"/>
              <a:t>penggunaan</a:t>
            </a:r>
            <a:r>
              <a:rPr lang="en-US" sz="2200" dirty="0"/>
              <a:t> workshop </a:t>
            </a:r>
            <a:r>
              <a:rPr lang="en-US" sz="2200" dirty="0" err="1"/>
              <a:t>refleksi</a:t>
            </a:r>
            <a:r>
              <a:rPr lang="en-US" sz="2200" dirty="0"/>
              <a:t> </a:t>
            </a:r>
            <a:r>
              <a:rPr lang="en-US" sz="2200" dirty="0" err="1"/>
              <a:t>untuk</a:t>
            </a:r>
            <a:r>
              <a:rPr lang="en-US" sz="2200" dirty="0"/>
              <a:t> review  </a:t>
            </a:r>
            <a:r>
              <a:rPr lang="en-US" sz="2200" dirty="0" err="1"/>
              <a:t>kebiasaan</a:t>
            </a:r>
            <a:r>
              <a:rPr lang="en-US" sz="2200" dirty="0"/>
              <a:t> </a:t>
            </a:r>
            <a:r>
              <a:rPr lang="en-US" sz="2200" dirty="0" err="1"/>
              <a:t>kerja</a:t>
            </a:r>
            <a:r>
              <a:rPr lang="en-US" sz="2200" dirty="0"/>
              <a:t> </a:t>
            </a:r>
            <a:r>
              <a:rPr lang="en-US" sz="2200" dirty="0" err="1"/>
              <a:t>tim</a:t>
            </a:r>
            <a:r>
              <a:rPr lang="en-US" sz="2200" dirty="0"/>
              <a:t> </a:t>
            </a:r>
          </a:p>
          <a:p>
            <a:pPr lvl="0"/>
            <a:r>
              <a:rPr lang="en-US" sz="2200" dirty="0" err="1"/>
              <a:t>Selalu</a:t>
            </a:r>
            <a:r>
              <a:rPr lang="en-US" sz="2200" dirty="0"/>
              <a:t> </a:t>
            </a:r>
            <a:r>
              <a:rPr lang="en-US" sz="2200" dirty="0" err="1"/>
              <a:t>murah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cepat</a:t>
            </a:r>
            <a:r>
              <a:rPr lang="en-US" sz="2200" dirty="0"/>
              <a:t> </a:t>
            </a:r>
            <a:r>
              <a:rPr lang="en-US" sz="2200" dirty="0" err="1"/>
              <a:t>berkomunikasi</a:t>
            </a:r>
            <a:r>
              <a:rPr lang="en-US" sz="2200" dirty="0"/>
              <a:t> </a:t>
            </a:r>
            <a:r>
              <a:rPr lang="en-US" sz="2200" dirty="0" err="1"/>
              <a:t>secara</a:t>
            </a:r>
            <a:r>
              <a:rPr lang="en-US" sz="2200" dirty="0"/>
              <a:t> </a:t>
            </a:r>
            <a:r>
              <a:rPr lang="en-US" sz="2200" dirty="0" err="1"/>
              <a:t>langsung</a:t>
            </a:r>
            <a:r>
              <a:rPr lang="en-US" sz="2200" dirty="0"/>
              <a:t>. </a:t>
            </a:r>
          </a:p>
          <a:p>
            <a:pPr lvl="0"/>
            <a:r>
              <a:rPr lang="en-US" sz="2200" dirty="0" err="1"/>
              <a:t>Proyek</a:t>
            </a:r>
            <a:r>
              <a:rPr lang="en-US" sz="2200" dirty="0"/>
              <a:t> </a:t>
            </a:r>
            <a:r>
              <a:rPr lang="en-US" sz="2200" dirty="0" err="1"/>
              <a:t>berkembang</a:t>
            </a:r>
            <a:r>
              <a:rPr lang="en-US" sz="2200" dirty="0"/>
              <a:t> </a:t>
            </a:r>
            <a:r>
              <a:rPr lang="en-US" sz="2200" dirty="0" err="1"/>
              <a:t>sesuai</a:t>
            </a:r>
            <a:r>
              <a:rPr lang="en-US" sz="2200" dirty="0"/>
              <a:t> </a:t>
            </a:r>
            <a:r>
              <a:rPr lang="en-US" sz="2200" dirty="0" err="1"/>
              <a:t>ukuran</a:t>
            </a:r>
            <a:r>
              <a:rPr lang="en-US" sz="2200" dirty="0"/>
              <a:t> team </a:t>
            </a:r>
            <a:r>
              <a:rPr lang="en-US" sz="2200" dirty="0" err="1"/>
              <a:t>menjadi</a:t>
            </a:r>
            <a:r>
              <a:rPr lang="en-US" sz="2200" dirty="0"/>
              <a:t> </a:t>
            </a:r>
            <a:r>
              <a:rPr lang="en-US" sz="2200" dirty="0" err="1"/>
              <a:t>lebih</a:t>
            </a:r>
            <a:r>
              <a:rPr lang="en-US" sz="2200" dirty="0"/>
              <a:t> </a:t>
            </a:r>
            <a:r>
              <a:rPr lang="en-US" sz="2200" dirty="0" err="1"/>
              <a:t>atau</a:t>
            </a:r>
            <a:r>
              <a:rPr lang="en-US" sz="2200" dirty="0"/>
              <a:t> </a:t>
            </a:r>
            <a:r>
              <a:rPr lang="en-US" sz="2200" dirty="0" err="1"/>
              <a:t>luas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metologi</a:t>
            </a:r>
            <a:r>
              <a:rPr lang="en-US" sz="2200" dirty="0"/>
              <a:t>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menjadi</a:t>
            </a:r>
            <a:r>
              <a:rPr lang="en-US" sz="2200" dirty="0"/>
              <a:t> </a:t>
            </a:r>
            <a:r>
              <a:rPr lang="en-US" sz="2200" dirty="0" err="1"/>
              <a:t>lebih</a:t>
            </a:r>
            <a:r>
              <a:rPr lang="en-US" sz="2200" dirty="0"/>
              <a:t> </a:t>
            </a:r>
            <a:r>
              <a:rPr lang="en-US" sz="2200" dirty="0" err="1"/>
              <a:t>tinggi</a:t>
            </a:r>
            <a:r>
              <a:rPr lang="en-US" sz="2200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544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Studi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</a:t>
            </a:r>
            <a:r>
              <a:rPr lang="en-US" dirty="0" err="1"/>
              <a:t>Penggunaan</a:t>
            </a:r>
            <a:r>
              <a:rPr lang="en-US" dirty="0"/>
              <a:t> Crystal Agile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924416"/>
            <a:ext cx="10554574" cy="3636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 err="1"/>
              <a:t>Berikut</a:t>
            </a:r>
            <a:r>
              <a:rPr lang="en-US" sz="2200" dirty="0"/>
              <a:t> </a:t>
            </a:r>
            <a:r>
              <a:rPr lang="en-US" sz="2200" dirty="0" err="1"/>
              <a:t>ini</a:t>
            </a:r>
            <a:r>
              <a:rPr lang="en-US" sz="2200" dirty="0"/>
              <a:t> </a:t>
            </a:r>
            <a:r>
              <a:rPr lang="en-US" sz="2200" dirty="0" err="1"/>
              <a:t>salah</a:t>
            </a:r>
            <a:r>
              <a:rPr lang="en-US" sz="2200" dirty="0"/>
              <a:t> </a:t>
            </a:r>
            <a:r>
              <a:rPr lang="en-US" sz="2200" dirty="0" err="1"/>
              <a:t>satu</a:t>
            </a:r>
            <a:r>
              <a:rPr lang="en-US" sz="2200" dirty="0"/>
              <a:t> </a:t>
            </a:r>
            <a:r>
              <a:rPr lang="en-US" sz="2200" dirty="0" err="1"/>
              <a:t>contoh</a:t>
            </a:r>
            <a:r>
              <a:rPr lang="en-US" sz="2200" dirty="0"/>
              <a:t> </a:t>
            </a:r>
            <a:r>
              <a:rPr lang="en-US" sz="2200" dirty="0" err="1"/>
              <a:t>penggunaan</a:t>
            </a:r>
            <a:r>
              <a:rPr lang="en-US" sz="2200" dirty="0"/>
              <a:t> </a:t>
            </a:r>
            <a:r>
              <a:rPr lang="en-US" sz="2200" dirty="0" err="1"/>
              <a:t>salah</a:t>
            </a:r>
            <a:r>
              <a:rPr lang="en-US" sz="2200" dirty="0"/>
              <a:t> </a:t>
            </a:r>
            <a:r>
              <a:rPr lang="en-US" sz="2200" dirty="0" err="1"/>
              <a:t>satu</a:t>
            </a:r>
            <a:r>
              <a:rPr lang="en-US" sz="2200" dirty="0"/>
              <a:t> </a:t>
            </a:r>
            <a:r>
              <a:rPr lang="en-US" sz="2200" dirty="0" err="1"/>
              <a:t>metode</a:t>
            </a:r>
            <a:r>
              <a:rPr lang="en-US" sz="2200" dirty="0"/>
              <a:t> </a:t>
            </a:r>
            <a:r>
              <a:rPr lang="en-US" sz="2200" i="1" dirty="0"/>
              <a:t>agile</a:t>
            </a:r>
            <a:r>
              <a:rPr lang="en-US" sz="2200" dirty="0"/>
              <a:t> </a:t>
            </a:r>
            <a:r>
              <a:rPr lang="en-US" sz="2200" dirty="0" err="1"/>
              <a:t>yaitu</a:t>
            </a:r>
            <a:r>
              <a:rPr lang="en-US" sz="2200" dirty="0"/>
              <a:t> Crystal Family :</a:t>
            </a:r>
          </a:p>
          <a:p>
            <a:pPr marL="0" indent="0">
              <a:buNone/>
            </a:pPr>
            <a:r>
              <a:rPr lang="en-US" sz="2200" dirty="0" err="1"/>
              <a:t>Metode</a:t>
            </a:r>
            <a:r>
              <a:rPr lang="en-US" sz="2200" dirty="0"/>
              <a:t> Crystal </a:t>
            </a:r>
            <a:r>
              <a:rPr lang="en-US" sz="2200" dirty="0" err="1"/>
              <a:t>sendiri</a:t>
            </a:r>
            <a:r>
              <a:rPr lang="en-US" sz="2200" dirty="0"/>
              <a:t>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digunakan</a:t>
            </a:r>
            <a:r>
              <a:rPr lang="en-US" sz="2200" dirty="0"/>
              <a:t>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beragam</a:t>
            </a:r>
            <a:r>
              <a:rPr lang="en-US" sz="2200" dirty="0"/>
              <a:t> </a:t>
            </a:r>
            <a:r>
              <a:rPr lang="en-US" sz="2200" dirty="0" err="1"/>
              <a:t>jenis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,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mempertimbangkan</a:t>
            </a:r>
            <a:r>
              <a:rPr lang="en-US" sz="2200" dirty="0"/>
              <a:t> </a:t>
            </a:r>
            <a:r>
              <a:rPr lang="en-US" sz="2200" dirty="0" err="1"/>
              <a:t>lingkungan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jumlah</a:t>
            </a:r>
            <a:r>
              <a:rPr lang="en-US" sz="2200" dirty="0"/>
              <a:t> </a:t>
            </a:r>
            <a:r>
              <a:rPr lang="en-US" sz="2200" dirty="0" err="1"/>
              <a:t>tim</a:t>
            </a:r>
            <a:r>
              <a:rPr lang="en-US" sz="2200" dirty="0"/>
              <a:t> </a:t>
            </a:r>
            <a:r>
              <a:rPr lang="en-US" sz="2200" dirty="0" err="1"/>
              <a:t>didalamnya</a:t>
            </a:r>
            <a:r>
              <a:rPr lang="en-US" sz="2200" dirty="0"/>
              <a:t>.</a:t>
            </a:r>
            <a:endParaRPr lang="en-US" sz="2200" b="1" dirty="0"/>
          </a:p>
          <a:p>
            <a:pPr marL="0" indent="0">
              <a:buNone/>
            </a:pP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 </a:t>
            </a:r>
            <a:r>
              <a:rPr lang="en-US" sz="2200" dirty="0" err="1"/>
              <a:t>dalam</a:t>
            </a:r>
            <a:r>
              <a:rPr lang="en-US" sz="2200" dirty="0"/>
              <a:t> </a:t>
            </a:r>
            <a:r>
              <a:rPr lang="en-US" sz="2200" dirty="0" err="1"/>
              <a:t>jangka</a:t>
            </a:r>
            <a:r>
              <a:rPr lang="en-US" sz="2200" dirty="0"/>
              <a:t> </a:t>
            </a:r>
            <a:r>
              <a:rPr lang="en-US" sz="2200" dirty="0" err="1"/>
              <a:t>waktu</a:t>
            </a:r>
            <a:r>
              <a:rPr lang="en-US" sz="2200" dirty="0"/>
              <a:t> </a:t>
            </a:r>
            <a:r>
              <a:rPr lang="en-US" sz="2200" dirty="0" err="1"/>
              <a:t>pendek</a:t>
            </a:r>
            <a:r>
              <a:rPr lang="en-US" sz="2200" dirty="0"/>
              <a:t> yang </a:t>
            </a:r>
            <a:r>
              <a:rPr lang="en-US" sz="2200" dirty="0" err="1"/>
              <a:t>meliputi</a:t>
            </a:r>
            <a:r>
              <a:rPr lang="en-US" sz="2200" dirty="0"/>
              <a:t> </a:t>
            </a:r>
            <a:r>
              <a:rPr lang="en-US" sz="2200" dirty="0" err="1"/>
              <a:t>jangka</a:t>
            </a:r>
            <a:r>
              <a:rPr lang="en-US" sz="2200" dirty="0"/>
              <a:t> </a:t>
            </a:r>
            <a:r>
              <a:rPr lang="en-US" sz="2200" dirty="0" err="1"/>
              <a:t>waktu</a:t>
            </a:r>
            <a:r>
              <a:rPr lang="en-US" sz="2200" dirty="0"/>
              <a:t> yang relative </a:t>
            </a:r>
            <a:r>
              <a:rPr lang="en-US" sz="2200" dirty="0" err="1"/>
              <a:t>cepat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tidak</a:t>
            </a:r>
            <a:r>
              <a:rPr lang="en-US" sz="2200" dirty="0"/>
              <a:t> </a:t>
            </a:r>
            <a:r>
              <a:rPr lang="en-US" sz="2200" dirty="0" err="1"/>
              <a:t>membutuhkan</a:t>
            </a:r>
            <a:r>
              <a:rPr lang="en-US" sz="2200" dirty="0"/>
              <a:t> </a:t>
            </a:r>
            <a:r>
              <a:rPr lang="en-US" sz="2200" dirty="0" err="1"/>
              <a:t>perincian</a:t>
            </a:r>
            <a:r>
              <a:rPr lang="en-US" sz="2200" dirty="0"/>
              <a:t> yang </a:t>
            </a:r>
            <a:r>
              <a:rPr lang="en-US" sz="2200" dirty="0" err="1"/>
              <a:t>sangat</a:t>
            </a:r>
            <a:r>
              <a:rPr lang="en-US" sz="2200" dirty="0"/>
              <a:t> </a:t>
            </a:r>
            <a:r>
              <a:rPr lang="en-US" sz="2200" dirty="0" err="1"/>
              <a:t>mendetail</a:t>
            </a:r>
            <a:r>
              <a:rPr lang="en-US" sz="2200" dirty="0"/>
              <a:t> </a:t>
            </a:r>
            <a:r>
              <a:rPr lang="en-US" sz="2200" dirty="0" err="1"/>
              <a:t>kita</a:t>
            </a:r>
            <a:r>
              <a:rPr lang="en-US" sz="2200" dirty="0"/>
              <a:t>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menggunakan</a:t>
            </a:r>
            <a:r>
              <a:rPr lang="en-US" sz="2200" dirty="0"/>
              <a:t> </a:t>
            </a:r>
            <a:r>
              <a:rPr lang="en-US" sz="2200" dirty="0" err="1"/>
              <a:t>pendekatan</a:t>
            </a:r>
            <a:r>
              <a:rPr lang="en-US" sz="2200" dirty="0"/>
              <a:t> </a:t>
            </a:r>
            <a:r>
              <a:rPr lang="en-US" sz="2200" dirty="0" err="1"/>
              <a:t>metode</a:t>
            </a:r>
            <a:r>
              <a:rPr lang="en-US" sz="2200" dirty="0"/>
              <a:t> Crystal Clear, salah </a:t>
            </a:r>
            <a:r>
              <a:rPr lang="en-US" sz="2200" dirty="0" err="1"/>
              <a:t>satu</a:t>
            </a:r>
            <a:r>
              <a:rPr lang="en-US" sz="2200" dirty="0"/>
              <a:t> </a:t>
            </a:r>
            <a:r>
              <a:rPr lang="en-US" sz="2200" dirty="0" err="1"/>
              <a:t>contoh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jangka</a:t>
            </a:r>
            <a:r>
              <a:rPr lang="en-US" sz="2200" dirty="0"/>
              <a:t> </a:t>
            </a:r>
            <a:r>
              <a:rPr lang="en-US" sz="2200" dirty="0" err="1"/>
              <a:t>waktu</a:t>
            </a:r>
            <a:r>
              <a:rPr lang="en-US" sz="2200" dirty="0"/>
              <a:t> </a:t>
            </a:r>
            <a:r>
              <a:rPr lang="en-US" sz="2200" dirty="0" err="1"/>
              <a:t>pendek</a:t>
            </a:r>
            <a:r>
              <a:rPr lang="en-US" sz="2200" dirty="0"/>
              <a:t> </a:t>
            </a:r>
            <a:r>
              <a:rPr lang="en-US" sz="2200" dirty="0" err="1"/>
              <a:t>adalah</a:t>
            </a:r>
            <a:r>
              <a:rPr lang="en-US" sz="2200" dirty="0"/>
              <a:t> program </a:t>
            </a:r>
            <a:r>
              <a:rPr lang="en-US" sz="2200" dirty="0" err="1"/>
              <a:t>alfamidi</a:t>
            </a:r>
            <a:r>
              <a:rPr lang="en-US" sz="2200" dirty="0"/>
              <a:t>, </a:t>
            </a:r>
            <a:r>
              <a:rPr lang="en-US" sz="2200" dirty="0" err="1"/>
              <a:t>alfamart</a:t>
            </a:r>
            <a:r>
              <a:rPr lang="en-US" sz="2200" dirty="0"/>
              <a:t>, </a:t>
            </a:r>
            <a:r>
              <a:rPr lang="en-US" sz="2200" dirty="0" err="1"/>
              <a:t>indomaret</a:t>
            </a:r>
            <a:r>
              <a:rPr lang="en-US" sz="2200" dirty="0"/>
              <a:t>, </a:t>
            </a:r>
            <a:r>
              <a:rPr lang="en-US" sz="2200" dirty="0" err="1"/>
              <a:t>dll</a:t>
            </a:r>
            <a:r>
              <a:rPr lang="en-US" sz="2200" dirty="0"/>
              <a:t>.</a:t>
            </a:r>
          </a:p>
          <a:p>
            <a:pPr marL="0" indent="0">
              <a:buNone/>
            </a:pP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16237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26672" y="1485900"/>
            <a:ext cx="1000941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200" dirty="0"/>
          </a:p>
          <a:p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 </a:t>
            </a:r>
            <a:r>
              <a:rPr lang="en-US" sz="2200" dirty="0" err="1"/>
              <a:t>dalam</a:t>
            </a:r>
            <a:r>
              <a:rPr lang="en-US" sz="2200" dirty="0"/>
              <a:t> </a:t>
            </a:r>
            <a:r>
              <a:rPr lang="en-US" sz="2200" dirty="0" err="1"/>
              <a:t>jangka</a:t>
            </a:r>
            <a:r>
              <a:rPr lang="en-US" sz="2200" dirty="0"/>
              <a:t> </a:t>
            </a:r>
            <a:r>
              <a:rPr lang="en-US" sz="2200" dirty="0" err="1"/>
              <a:t>waktu</a:t>
            </a:r>
            <a:r>
              <a:rPr lang="en-US" sz="2200" dirty="0"/>
              <a:t> Panjang yang </a:t>
            </a:r>
            <a:r>
              <a:rPr lang="en-US" sz="2200" dirty="0" err="1"/>
              <a:t>meliputi</a:t>
            </a:r>
            <a:r>
              <a:rPr lang="en-US" sz="2200" dirty="0"/>
              <a:t> </a:t>
            </a:r>
            <a:r>
              <a:rPr lang="en-US" sz="2200" dirty="0" err="1"/>
              <a:t>jangka</a:t>
            </a:r>
            <a:r>
              <a:rPr lang="en-US" sz="2200" dirty="0"/>
              <a:t> </a:t>
            </a:r>
            <a:r>
              <a:rPr lang="en-US" sz="2200" dirty="0" err="1"/>
              <a:t>waktu</a:t>
            </a:r>
            <a:r>
              <a:rPr lang="en-US" sz="2200" dirty="0"/>
              <a:t> </a:t>
            </a:r>
            <a:r>
              <a:rPr lang="en-US" sz="2200" dirty="0" err="1"/>
              <a:t>lebih</a:t>
            </a:r>
            <a:r>
              <a:rPr lang="en-US" sz="2200" dirty="0"/>
              <a:t> lama, paling </a:t>
            </a:r>
            <a:r>
              <a:rPr lang="en-US" sz="2200" dirty="0" err="1"/>
              <a:t>sedikit</a:t>
            </a:r>
            <a:r>
              <a:rPr lang="en-US" sz="2200" dirty="0"/>
              <a:t> 5 </a:t>
            </a:r>
            <a:r>
              <a:rPr lang="en-US" sz="2200" dirty="0" err="1"/>
              <a:t>tahun</a:t>
            </a:r>
            <a:r>
              <a:rPr lang="en-US" sz="2200" dirty="0"/>
              <a:t>, </a:t>
            </a:r>
            <a:r>
              <a:rPr lang="en-US" sz="2200" dirty="0" err="1"/>
              <a:t>kita</a:t>
            </a:r>
            <a:r>
              <a:rPr lang="en-US" sz="2200" dirty="0"/>
              <a:t>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menggunakan</a:t>
            </a:r>
            <a:r>
              <a:rPr lang="en-US" sz="2200" dirty="0"/>
              <a:t> </a:t>
            </a:r>
            <a:r>
              <a:rPr lang="en-US" sz="2200" dirty="0" err="1"/>
              <a:t>pendekatan</a:t>
            </a:r>
            <a:r>
              <a:rPr lang="en-US" sz="2200" dirty="0"/>
              <a:t> </a:t>
            </a:r>
            <a:r>
              <a:rPr lang="en-US" sz="2200" dirty="0" err="1"/>
              <a:t>metode</a:t>
            </a:r>
            <a:r>
              <a:rPr lang="en-US" sz="2200" dirty="0"/>
              <a:t> Crystal Sapphire </a:t>
            </a:r>
            <a:r>
              <a:rPr lang="en-US" sz="2200" dirty="0" err="1"/>
              <a:t>atau</a:t>
            </a:r>
            <a:r>
              <a:rPr lang="en-US" sz="2200" dirty="0"/>
              <a:t> Crystal diamond, salah </a:t>
            </a:r>
            <a:r>
              <a:rPr lang="en-US" sz="2200" dirty="0" err="1"/>
              <a:t>satu</a:t>
            </a:r>
            <a:r>
              <a:rPr lang="en-US" sz="2200" dirty="0"/>
              <a:t> </a:t>
            </a:r>
            <a:r>
              <a:rPr lang="en-US" sz="2200" dirty="0" err="1"/>
              <a:t>contoh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 </a:t>
            </a:r>
            <a:r>
              <a:rPr lang="en-US" sz="2200" dirty="0" err="1"/>
              <a:t>jangka</a:t>
            </a:r>
            <a:r>
              <a:rPr lang="en-US" sz="2200" dirty="0"/>
              <a:t> Panjang </a:t>
            </a:r>
            <a:r>
              <a:rPr lang="en-US" sz="2200" dirty="0" err="1"/>
              <a:t>adalah</a:t>
            </a:r>
            <a:r>
              <a:rPr lang="en-US" sz="2200" dirty="0"/>
              <a:t>, </a:t>
            </a:r>
            <a:r>
              <a:rPr lang="en-US" sz="2200" dirty="0" err="1"/>
              <a:t>pembangunan</a:t>
            </a:r>
            <a:r>
              <a:rPr lang="en-US" sz="2200" dirty="0"/>
              <a:t> system </a:t>
            </a:r>
            <a:r>
              <a:rPr lang="en-US" sz="2200" dirty="0" err="1"/>
              <a:t>informasi</a:t>
            </a:r>
            <a:r>
              <a:rPr lang="en-US" sz="2200" dirty="0"/>
              <a:t> </a:t>
            </a:r>
            <a:r>
              <a:rPr lang="en-US" sz="2200" dirty="0" err="1"/>
              <a:t>akademik</a:t>
            </a:r>
            <a:r>
              <a:rPr lang="en-US" sz="2200" dirty="0"/>
              <a:t>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92995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Kesimpulan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633660"/>
            <a:ext cx="10554574" cy="3636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err="1"/>
              <a:t>Jadi</a:t>
            </a:r>
            <a:r>
              <a:rPr lang="en-US" sz="2000" dirty="0"/>
              <a:t> </a:t>
            </a:r>
            <a:r>
              <a:rPr lang="en-US" sz="2000" dirty="0" err="1"/>
              <a:t>penggunaan</a:t>
            </a:r>
            <a:r>
              <a:rPr lang="en-US" sz="2000" dirty="0"/>
              <a:t> </a:t>
            </a:r>
            <a:r>
              <a:rPr lang="en-US" sz="2000" dirty="0" err="1"/>
              <a:t>metode</a:t>
            </a:r>
            <a:r>
              <a:rPr lang="en-US" sz="2000" dirty="0"/>
              <a:t> crystal family </a:t>
            </a:r>
            <a:r>
              <a:rPr lang="en-US" sz="2000" dirty="0" err="1"/>
              <a:t>tergantung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skala</a:t>
            </a:r>
            <a:r>
              <a:rPr lang="en-US" sz="2000" dirty="0"/>
              <a:t> </a:t>
            </a:r>
            <a:r>
              <a:rPr lang="en-US" sz="2000" dirty="0" err="1"/>
              <a:t>proyeknya</a:t>
            </a:r>
            <a:r>
              <a:rPr lang="en-US" sz="2000" dirty="0"/>
              <a:t>, </a:t>
            </a:r>
            <a:r>
              <a:rPr lang="en-US" sz="2000" dirty="0" err="1"/>
              <a:t>metode</a:t>
            </a:r>
            <a:r>
              <a:rPr lang="en-US" sz="2000" dirty="0"/>
              <a:t> crystal </a:t>
            </a:r>
            <a:r>
              <a:rPr lang="en-US" sz="2000" dirty="0" err="1"/>
              <a:t>merupakan</a:t>
            </a:r>
            <a:r>
              <a:rPr lang="en-US" sz="2000" dirty="0"/>
              <a:t> </a:t>
            </a:r>
            <a:r>
              <a:rPr lang="en-US" sz="2000" dirty="0" err="1"/>
              <a:t>metode</a:t>
            </a:r>
            <a:r>
              <a:rPr lang="en-US" sz="2000" dirty="0"/>
              <a:t> yang paling </a:t>
            </a:r>
            <a:r>
              <a:rPr lang="en-US" sz="2000" dirty="0" err="1"/>
              <a:t>sederhana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keluarga</a:t>
            </a:r>
            <a:r>
              <a:rPr lang="en-US" sz="2000" dirty="0"/>
              <a:t> agile, </a:t>
            </a:r>
            <a:r>
              <a:rPr lang="en-US" sz="2000" dirty="0" err="1"/>
              <a:t>metode</a:t>
            </a:r>
            <a:r>
              <a:rPr lang="en-US" sz="2000" dirty="0"/>
              <a:t> crystal </a:t>
            </a:r>
            <a:r>
              <a:rPr lang="en-US" sz="2000" dirty="0" err="1"/>
              <a:t>memiliki</a:t>
            </a:r>
            <a:r>
              <a:rPr lang="en-US" sz="2000" dirty="0"/>
              <a:t> </a:t>
            </a:r>
            <a:r>
              <a:rPr lang="en-US" sz="2000" dirty="0" err="1"/>
              <a:t>banyak</a:t>
            </a:r>
            <a:r>
              <a:rPr lang="en-US" sz="2000" dirty="0"/>
              <a:t> </a:t>
            </a:r>
            <a:r>
              <a:rPr lang="en-US" sz="2000" dirty="0" err="1"/>
              <a:t>pembagian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kegunaannya</a:t>
            </a:r>
            <a:r>
              <a:rPr lang="en-US" sz="2000" dirty="0"/>
              <a:t> </a:t>
            </a:r>
            <a:r>
              <a:rPr lang="en-US" sz="2000" dirty="0" err="1"/>
              <a:t>masing-masing</a:t>
            </a:r>
            <a:r>
              <a:rPr lang="en-US" sz="2000" dirty="0"/>
              <a:t>, </a:t>
            </a:r>
            <a:r>
              <a:rPr lang="en-US" sz="2000" dirty="0" err="1"/>
              <a:t>seperti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proyek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jangka</a:t>
            </a:r>
            <a:r>
              <a:rPr lang="en-US" sz="2000" dirty="0"/>
              <a:t> </a:t>
            </a:r>
            <a:r>
              <a:rPr lang="en-US" sz="2000" dirty="0" err="1"/>
              <a:t>pendek</a:t>
            </a:r>
            <a:r>
              <a:rPr lang="en-US" sz="2000" dirty="0"/>
              <a:t>, </a:t>
            </a:r>
            <a:r>
              <a:rPr lang="en-US" sz="2000" dirty="0" err="1"/>
              <a:t>pendekatan</a:t>
            </a:r>
            <a:r>
              <a:rPr lang="en-US" sz="2000" dirty="0"/>
              <a:t> </a:t>
            </a:r>
            <a:r>
              <a:rPr lang="en-US" sz="2000" dirty="0" err="1"/>
              <a:t>metode</a:t>
            </a:r>
            <a:r>
              <a:rPr lang="en-US" sz="2000" dirty="0"/>
              <a:t> crystal yang </a:t>
            </a:r>
            <a:r>
              <a:rPr lang="en-US" sz="2000" dirty="0" err="1"/>
              <a:t>sesuai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Crystal Clear, </a:t>
            </a:r>
            <a:r>
              <a:rPr lang="en-US" sz="2000" dirty="0" err="1"/>
              <a:t>sedangkan</a:t>
            </a:r>
            <a:r>
              <a:rPr lang="en-US" sz="2000" dirty="0"/>
              <a:t> Crystal Orange </a:t>
            </a:r>
            <a:r>
              <a:rPr lang="en-US" sz="2000" dirty="0" err="1"/>
              <a:t>cocok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proyek</a:t>
            </a:r>
            <a:r>
              <a:rPr lang="en-US" sz="2000" dirty="0"/>
              <a:t> yang </a:t>
            </a:r>
            <a:r>
              <a:rPr lang="en-US" sz="2000" dirty="0" err="1"/>
              <a:t>jangka</a:t>
            </a:r>
            <a:r>
              <a:rPr lang="en-US" sz="2000" dirty="0"/>
              <a:t> </a:t>
            </a:r>
            <a:r>
              <a:rPr lang="en-US" sz="2000" dirty="0" err="1"/>
              <a:t>waktu</a:t>
            </a:r>
            <a:r>
              <a:rPr lang="en-US" sz="2000" dirty="0"/>
              <a:t> </a:t>
            </a:r>
            <a:r>
              <a:rPr lang="en-US" sz="2000" dirty="0" err="1"/>
              <a:t>sedang</a:t>
            </a:r>
            <a:r>
              <a:rPr lang="en-US" sz="2000" dirty="0"/>
              <a:t>,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memiliki</a:t>
            </a:r>
            <a:r>
              <a:rPr lang="en-US" sz="2000" dirty="0"/>
              <a:t> </a:t>
            </a:r>
            <a:r>
              <a:rPr lang="en-US" sz="2000" dirty="0" err="1"/>
              <a:t>tim</a:t>
            </a:r>
            <a:r>
              <a:rPr lang="en-US" sz="2000" dirty="0"/>
              <a:t> yang </a:t>
            </a:r>
            <a:r>
              <a:rPr lang="en-US" sz="2000" dirty="0" err="1"/>
              <a:t>sudah</a:t>
            </a:r>
            <a:r>
              <a:rPr lang="en-US" sz="2000" dirty="0"/>
              <a:t> </a:t>
            </a:r>
            <a:r>
              <a:rPr lang="en-US" sz="2000" dirty="0" err="1"/>
              <a:t>bisa</a:t>
            </a:r>
            <a:r>
              <a:rPr lang="en-US" sz="2000" dirty="0"/>
              <a:t> </a:t>
            </a:r>
            <a:r>
              <a:rPr lang="en-US" sz="2000" dirty="0" err="1"/>
              <a:t>dibilang</a:t>
            </a:r>
            <a:r>
              <a:rPr lang="en-US" sz="2000" dirty="0"/>
              <a:t> </a:t>
            </a:r>
            <a:r>
              <a:rPr lang="en-US" sz="2000" dirty="0" err="1"/>
              <a:t>lumayan</a:t>
            </a:r>
            <a:r>
              <a:rPr lang="en-US" sz="2000" dirty="0"/>
              <a:t> </a:t>
            </a:r>
            <a:r>
              <a:rPr lang="en-US" sz="2000" dirty="0" err="1"/>
              <a:t>banyak</a:t>
            </a:r>
            <a:r>
              <a:rPr lang="en-US" sz="2000" dirty="0"/>
              <a:t>. Di </a:t>
            </a:r>
            <a:r>
              <a:rPr lang="en-US" sz="2000" dirty="0" err="1"/>
              <a:t>sisi</a:t>
            </a:r>
            <a:r>
              <a:rPr lang="en-US" sz="2000" dirty="0"/>
              <a:t> lain, </a:t>
            </a:r>
            <a:r>
              <a:rPr lang="en-US" sz="2000" dirty="0" err="1"/>
              <a:t>metode</a:t>
            </a:r>
            <a:r>
              <a:rPr lang="en-US" sz="2000" dirty="0"/>
              <a:t> Crystal Sapphire </a:t>
            </a:r>
            <a:r>
              <a:rPr lang="en-US" sz="2000" dirty="0" err="1"/>
              <a:t>atau</a:t>
            </a:r>
            <a:r>
              <a:rPr lang="en-US" sz="2000" dirty="0"/>
              <a:t> Crystal Diamond </a:t>
            </a:r>
            <a:r>
              <a:rPr lang="en-US" sz="2000" dirty="0" err="1"/>
              <a:t>digunakan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proyek</a:t>
            </a:r>
            <a:r>
              <a:rPr lang="en-US" sz="2000" dirty="0"/>
              <a:t> </a:t>
            </a:r>
            <a:r>
              <a:rPr lang="en-US" sz="2000" dirty="0" err="1"/>
              <a:t>besar</a:t>
            </a:r>
            <a:r>
              <a:rPr lang="en-US" sz="2000" dirty="0"/>
              <a:t> yang </a:t>
            </a:r>
            <a:r>
              <a:rPr lang="en-US" sz="2000" dirty="0" err="1"/>
              <a:t>melibatkan</a:t>
            </a:r>
            <a:r>
              <a:rPr lang="en-US" sz="2000" dirty="0"/>
              <a:t> </a:t>
            </a:r>
            <a:r>
              <a:rPr lang="en-US" sz="2000" dirty="0" err="1"/>
              <a:t>potensi</a:t>
            </a:r>
            <a:r>
              <a:rPr lang="en-US" sz="2000" dirty="0"/>
              <a:t> </a:t>
            </a:r>
            <a:r>
              <a:rPr lang="en-US" sz="2000" dirty="0" err="1"/>
              <a:t>risiko</a:t>
            </a:r>
            <a:r>
              <a:rPr lang="en-US" sz="2000" dirty="0"/>
              <a:t> </a:t>
            </a:r>
            <a:r>
              <a:rPr lang="en-US" sz="2000" dirty="0" err="1"/>
              <a:t>terhadap</a:t>
            </a:r>
            <a:r>
              <a:rPr lang="en-US" sz="2000" dirty="0"/>
              <a:t> </a:t>
            </a:r>
            <a:r>
              <a:rPr lang="en-US" sz="2000" dirty="0" err="1"/>
              <a:t>kehidupan</a:t>
            </a:r>
            <a:r>
              <a:rPr lang="en-US" sz="2000" dirty="0"/>
              <a:t> </a:t>
            </a:r>
            <a:r>
              <a:rPr lang="en-US" sz="2000" dirty="0" err="1"/>
              <a:t>manusia</a:t>
            </a:r>
            <a:r>
              <a:rPr lang="en-US" sz="2000" dirty="0"/>
              <a:t>. </a:t>
            </a:r>
            <a:r>
              <a:rPr lang="en-US" sz="2000" dirty="0" err="1"/>
              <a:t>Oleh</a:t>
            </a:r>
            <a:r>
              <a:rPr lang="en-US" sz="2000" dirty="0"/>
              <a:t> </a:t>
            </a:r>
            <a:r>
              <a:rPr lang="en-US" sz="2000" dirty="0" err="1"/>
              <a:t>karena</a:t>
            </a:r>
            <a:r>
              <a:rPr lang="en-US" sz="2000" dirty="0"/>
              <a:t> </a:t>
            </a:r>
            <a:r>
              <a:rPr lang="en-US" sz="2000" dirty="0" err="1"/>
              <a:t>itu</a:t>
            </a:r>
            <a:r>
              <a:rPr lang="en-US" sz="2000" dirty="0"/>
              <a:t>, </a:t>
            </a:r>
            <a:r>
              <a:rPr lang="en-US" sz="2000" dirty="0" err="1"/>
              <a:t>berat</a:t>
            </a:r>
            <a:r>
              <a:rPr lang="en-US" sz="2000" dirty="0"/>
              <a:t> </a:t>
            </a:r>
            <a:r>
              <a:rPr lang="en-US" sz="2000" dirty="0" err="1"/>
              <a:t>metodologi</a:t>
            </a:r>
            <a:r>
              <a:rPr lang="en-US" sz="2000" dirty="0"/>
              <a:t> Crystal </a:t>
            </a:r>
            <a:r>
              <a:rPr lang="en-US" sz="2000" dirty="0" err="1"/>
              <a:t>ditentukan</a:t>
            </a:r>
            <a:r>
              <a:rPr lang="en-US" sz="2000" dirty="0"/>
              <a:t> </a:t>
            </a:r>
            <a:r>
              <a:rPr lang="en-US" sz="2000" dirty="0" err="1"/>
              <a:t>oleh</a:t>
            </a:r>
            <a:r>
              <a:rPr lang="en-US" sz="2000" dirty="0"/>
              <a:t> </a:t>
            </a:r>
            <a:r>
              <a:rPr lang="en-US" sz="2000" dirty="0" err="1"/>
              <a:t>lingkungan</a:t>
            </a:r>
            <a:r>
              <a:rPr lang="en-US" sz="2000" dirty="0"/>
              <a:t> </a:t>
            </a:r>
            <a:r>
              <a:rPr lang="en-US" sz="2000" dirty="0" err="1"/>
              <a:t>proyek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ukuran</a:t>
            </a:r>
            <a:r>
              <a:rPr lang="en-US" sz="2000" dirty="0"/>
              <a:t> </a:t>
            </a:r>
            <a:r>
              <a:rPr lang="en-US" sz="2000" dirty="0" err="1"/>
              <a:t>tim.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0984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Sekian</a:t>
            </a:r>
            <a:r>
              <a:rPr lang="en-US" dirty="0"/>
              <a:t> Dan </a:t>
            </a:r>
            <a:r>
              <a:rPr lang="en-US" dirty="0" err="1"/>
              <a:t>TerimaKasih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477" y="2436870"/>
            <a:ext cx="7105044" cy="3996587"/>
          </a:xfrm>
        </p:spPr>
      </p:pic>
    </p:spTree>
    <p:extLst>
      <p:ext uri="{BB962C8B-B14F-4D97-AF65-F5344CB8AC3E}">
        <p14:creationId xmlns:p14="http://schemas.microsoft.com/office/powerpoint/2010/main" val="1361309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Metodologi</a:t>
            </a:r>
            <a:r>
              <a:rPr lang="en-US" dirty="0"/>
              <a:t> Crystal Agile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124316"/>
            <a:ext cx="10554574" cy="45214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Pendahuluan</a:t>
            </a:r>
            <a:r>
              <a:rPr lang="en-US" sz="2200" dirty="0"/>
              <a:t> </a:t>
            </a:r>
          </a:p>
          <a:p>
            <a:pPr marL="0" indent="0">
              <a:buNone/>
            </a:pPr>
            <a:r>
              <a:rPr lang="en-US" sz="2200" dirty="0"/>
              <a:t>Agile Development Methods </a:t>
            </a:r>
            <a:r>
              <a:rPr lang="en-US" sz="2200" dirty="0" err="1"/>
              <a:t>adalah</a:t>
            </a:r>
            <a:r>
              <a:rPr lang="en-US" sz="2200" dirty="0"/>
              <a:t> </a:t>
            </a:r>
            <a:r>
              <a:rPr lang="en-US" sz="2200" dirty="0" err="1"/>
              <a:t>kumpulan</a:t>
            </a:r>
            <a:r>
              <a:rPr lang="en-US" sz="2200" dirty="0"/>
              <a:t> </a:t>
            </a:r>
            <a:r>
              <a:rPr lang="en-US" sz="2200" dirty="0" err="1"/>
              <a:t>metodologi</a:t>
            </a:r>
            <a:r>
              <a:rPr lang="en-US" sz="2200" dirty="0"/>
              <a:t> </a:t>
            </a:r>
            <a:r>
              <a:rPr lang="en-US" sz="2200" dirty="0" err="1"/>
              <a:t>pengembangan</a:t>
            </a:r>
            <a:r>
              <a:rPr lang="en-US" sz="2200" dirty="0"/>
              <a:t> </a:t>
            </a:r>
            <a:r>
              <a:rPr lang="en-US" sz="2200" dirty="0" err="1"/>
              <a:t>perangkat</a:t>
            </a:r>
            <a:r>
              <a:rPr lang="en-US" sz="2200" dirty="0"/>
              <a:t> </a:t>
            </a:r>
            <a:r>
              <a:rPr lang="en-US" sz="2200" dirty="0" err="1"/>
              <a:t>lunak</a:t>
            </a:r>
            <a:r>
              <a:rPr lang="en-US" sz="2200" dirty="0"/>
              <a:t> yang </a:t>
            </a:r>
            <a:r>
              <a:rPr lang="en-US" sz="2200" dirty="0" err="1"/>
              <a:t>didasarkan</a:t>
            </a:r>
            <a:r>
              <a:rPr lang="en-US" sz="2200" dirty="0"/>
              <a:t> </a:t>
            </a:r>
            <a:r>
              <a:rPr lang="en-US" sz="2200" dirty="0" err="1"/>
              <a:t>pada</a:t>
            </a:r>
            <a:r>
              <a:rPr lang="en-US" sz="2200" dirty="0"/>
              <a:t> </a:t>
            </a:r>
            <a:r>
              <a:rPr lang="en-US" sz="2200" dirty="0" err="1"/>
              <a:t>prinsip-prinsip</a:t>
            </a:r>
            <a:r>
              <a:rPr lang="en-US" sz="2200" dirty="0"/>
              <a:t> yang </a:t>
            </a:r>
            <a:r>
              <a:rPr lang="en-US" sz="2200" dirty="0" err="1"/>
              <a:t>sama</a:t>
            </a:r>
            <a:r>
              <a:rPr lang="en-US" sz="2200" dirty="0"/>
              <a:t> </a:t>
            </a:r>
            <a:r>
              <a:rPr lang="en-US" sz="2200" dirty="0" err="1"/>
              <a:t>atau</a:t>
            </a:r>
            <a:r>
              <a:rPr lang="en-US" sz="2200" dirty="0"/>
              <a:t> </a:t>
            </a:r>
            <a:r>
              <a:rPr lang="en-US" sz="2200" dirty="0" err="1"/>
              <a:t>pengembangan</a:t>
            </a:r>
            <a:r>
              <a:rPr lang="en-US" sz="2200" dirty="0"/>
              <a:t> </a:t>
            </a:r>
            <a:r>
              <a:rPr lang="en-US" sz="2200" dirty="0" err="1"/>
              <a:t>sistem</a:t>
            </a:r>
            <a:r>
              <a:rPr lang="en-US" sz="2200" dirty="0"/>
              <a:t> </a:t>
            </a:r>
            <a:r>
              <a:rPr lang="en-US" sz="2200" dirty="0" err="1"/>
              <a:t>jangka</a:t>
            </a:r>
            <a:r>
              <a:rPr lang="en-US" sz="2200" dirty="0"/>
              <a:t> </a:t>
            </a:r>
            <a:r>
              <a:rPr lang="en-US" sz="2200" dirty="0" err="1"/>
              <a:t>pendek</a:t>
            </a:r>
            <a:r>
              <a:rPr lang="en-US" sz="2200" dirty="0"/>
              <a:t> </a:t>
            </a:r>
            <a:r>
              <a:rPr lang="en-US" sz="2200" dirty="0" err="1"/>
              <a:t>dimana</a:t>
            </a:r>
            <a:r>
              <a:rPr lang="en-US" sz="2200" dirty="0"/>
              <a:t> </a:t>
            </a:r>
            <a:r>
              <a:rPr lang="en-US" sz="2200" dirty="0" err="1"/>
              <a:t>memerlukan</a:t>
            </a:r>
            <a:r>
              <a:rPr lang="en-US" sz="2200" dirty="0"/>
              <a:t> </a:t>
            </a:r>
            <a:r>
              <a:rPr lang="en-US" sz="2200" dirty="0" err="1"/>
              <a:t>adaptasi</a:t>
            </a:r>
            <a:r>
              <a:rPr lang="en-US" sz="2200" dirty="0"/>
              <a:t> yang </a:t>
            </a:r>
            <a:r>
              <a:rPr lang="en-US" sz="2200" dirty="0" err="1"/>
              <a:t>cepat</a:t>
            </a:r>
            <a:r>
              <a:rPr lang="en-US" sz="2200" dirty="0"/>
              <a:t> </a:t>
            </a:r>
            <a:r>
              <a:rPr lang="en-US" sz="2200" dirty="0" err="1"/>
              <a:t>dari</a:t>
            </a:r>
            <a:r>
              <a:rPr lang="en-US" sz="2200" dirty="0"/>
              <a:t> </a:t>
            </a:r>
            <a:r>
              <a:rPr lang="en-US" sz="2200" dirty="0" err="1"/>
              <a:t>pengembang</a:t>
            </a:r>
            <a:r>
              <a:rPr lang="en-US" sz="2200" dirty="0"/>
              <a:t> </a:t>
            </a:r>
            <a:r>
              <a:rPr lang="en-US" sz="2200" dirty="0" err="1"/>
              <a:t>terhadap</a:t>
            </a:r>
            <a:r>
              <a:rPr lang="en-US" sz="2200" dirty="0"/>
              <a:t> </a:t>
            </a:r>
            <a:r>
              <a:rPr lang="en-US" sz="2200" dirty="0" err="1"/>
              <a:t>perubahan</a:t>
            </a:r>
            <a:r>
              <a:rPr lang="en-US" sz="2200" dirty="0"/>
              <a:t> </a:t>
            </a:r>
            <a:r>
              <a:rPr lang="en-US" sz="2200" dirty="0" err="1"/>
              <a:t>dalam</a:t>
            </a:r>
            <a:r>
              <a:rPr lang="en-US" sz="2200" dirty="0"/>
              <a:t> </a:t>
            </a:r>
            <a:r>
              <a:rPr lang="en-US" sz="2200" dirty="0" err="1"/>
              <a:t>bentuk</a:t>
            </a:r>
            <a:r>
              <a:rPr lang="en-US" sz="2200" dirty="0"/>
              <a:t> </a:t>
            </a:r>
            <a:r>
              <a:rPr lang="en-US" sz="2200" dirty="0" err="1"/>
              <a:t>apapun</a:t>
            </a:r>
            <a:r>
              <a:rPr lang="en-US" sz="2200" dirty="0"/>
              <a:t>, </a:t>
            </a:r>
            <a:r>
              <a:rPr lang="en-US" sz="2200" dirty="0" err="1"/>
              <a:t>dalam</a:t>
            </a:r>
            <a:r>
              <a:rPr lang="en-US" sz="2200" dirty="0"/>
              <a:t> </a:t>
            </a:r>
            <a:r>
              <a:rPr lang="en-US" sz="2200" dirty="0" err="1"/>
              <a:t>penggunaannya</a:t>
            </a:r>
            <a:r>
              <a:rPr lang="en-US" sz="2200" dirty="0"/>
              <a:t> agile development </a:t>
            </a:r>
            <a:r>
              <a:rPr lang="en-US" sz="2200" dirty="0" err="1"/>
              <a:t>memerlukan</a:t>
            </a:r>
            <a:r>
              <a:rPr lang="en-US" sz="2200" dirty="0"/>
              <a:t> </a:t>
            </a:r>
            <a:r>
              <a:rPr lang="en-US" sz="2200" dirty="0" err="1"/>
              <a:t>inovasi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tanggungjawab</a:t>
            </a:r>
            <a:r>
              <a:rPr lang="en-US" sz="2200" dirty="0"/>
              <a:t> yang </a:t>
            </a:r>
            <a:r>
              <a:rPr lang="en-US" sz="2200" dirty="0" err="1"/>
              <a:t>baik</a:t>
            </a:r>
            <a:r>
              <a:rPr lang="en-US" sz="2200" dirty="0"/>
              <a:t> </a:t>
            </a:r>
            <a:r>
              <a:rPr lang="en-US" sz="2200" dirty="0" err="1"/>
              <a:t>antara</a:t>
            </a:r>
            <a:r>
              <a:rPr lang="en-US" sz="2200" dirty="0"/>
              <a:t> </a:t>
            </a:r>
            <a:r>
              <a:rPr lang="en-US" sz="2200" dirty="0" err="1"/>
              <a:t>tim</a:t>
            </a:r>
            <a:r>
              <a:rPr lang="en-US" sz="2200" dirty="0"/>
              <a:t> </a:t>
            </a:r>
            <a:r>
              <a:rPr lang="en-US" sz="2200" dirty="0" err="1"/>
              <a:t>pengembang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klien</a:t>
            </a:r>
            <a:r>
              <a:rPr lang="en-US" sz="2200" dirty="0"/>
              <a:t> agar </a:t>
            </a:r>
            <a:r>
              <a:rPr lang="en-US" sz="2200" dirty="0" err="1"/>
              <a:t>kualitas</a:t>
            </a:r>
            <a:r>
              <a:rPr lang="en-US" sz="2200" dirty="0"/>
              <a:t> </a:t>
            </a:r>
            <a:r>
              <a:rPr lang="en-US" sz="2200" dirty="0" err="1"/>
              <a:t>dari</a:t>
            </a:r>
            <a:r>
              <a:rPr lang="en-US" sz="2200" dirty="0"/>
              <a:t> </a:t>
            </a:r>
            <a:r>
              <a:rPr lang="en-US" sz="2200" dirty="0" err="1"/>
              <a:t>perangkat</a:t>
            </a:r>
            <a:r>
              <a:rPr lang="en-US" sz="2200" dirty="0"/>
              <a:t> </a:t>
            </a:r>
            <a:r>
              <a:rPr lang="en-US" sz="2200" dirty="0" err="1"/>
              <a:t>lunak</a:t>
            </a:r>
            <a:r>
              <a:rPr lang="en-US" sz="2200" dirty="0"/>
              <a:t> yang </a:t>
            </a:r>
            <a:r>
              <a:rPr lang="en-US" sz="2200" dirty="0" err="1"/>
              <a:t>dihasilkan</a:t>
            </a:r>
            <a:r>
              <a:rPr lang="en-US" sz="2200" dirty="0"/>
              <a:t> </a:t>
            </a:r>
            <a:r>
              <a:rPr lang="en-US" sz="2200" dirty="0" err="1"/>
              <a:t>bagus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seimbang</a:t>
            </a:r>
            <a:r>
              <a:rPr lang="en-US" sz="2200" dirty="0"/>
              <a:t>.</a:t>
            </a:r>
            <a:r>
              <a:rPr lang="en-US" sz="2200" b="1" dirty="0"/>
              <a:t> </a:t>
            </a:r>
            <a:endParaRPr lang="en-US" sz="2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401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dirty="0" err="1"/>
              <a:t>Pengembangan</a:t>
            </a:r>
            <a:r>
              <a:rPr lang="en-US" dirty="0"/>
              <a:t> Agile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581516"/>
            <a:ext cx="10554574" cy="3636511"/>
          </a:xfrm>
        </p:spPr>
        <p:txBody>
          <a:bodyPr/>
          <a:lstStyle/>
          <a:p>
            <a:pPr lvl="0"/>
            <a:r>
              <a:rPr lang="en-US" sz="2200" dirty="0"/>
              <a:t>Extreme Programming (XP)</a:t>
            </a:r>
          </a:p>
          <a:p>
            <a:pPr lvl="0"/>
            <a:r>
              <a:rPr lang="en-US" sz="2200" dirty="0"/>
              <a:t>Adaptive Software Development (ASD) </a:t>
            </a:r>
          </a:p>
          <a:p>
            <a:pPr lvl="0"/>
            <a:r>
              <a:rPr lang="en-US" sz="2200" dirty="0"/>
              <a:t>Dynamic Systems Development Method (DSDM) </a:t>
            </a:r>
          </a:p>
          <a:p>
            <a:pPr lvl="0"/>
            <a:r>
              <a:rPr lang="en-US" sz="2200" dirty="0"/>
              <a:t>Scrum </a:t>
            </a:r>
          </a:p>
          <a:p>
            <a:pPr lvl="0"/>
            <a:r>
              <a:rPr lang="en-US" sz="2200" dirty="0"/>
              <a:t>Crystal </a:t>
            </a:r>
          </a:p>
          <a:p>
            <a:pPr lvl="0"/>
            <a:r>
              <a:rPr lang="en-US" sz="2200" dirty="0"/>
              <a:t>Feature Driven Development (FDD) </a:t>
            </a:r>
          </a:p>
          <a:p>
            <a:pPr lvl="0"/>
            <a:r>
              <a:rPr lang="en-US" sz="2200" dirty="0"/>
              <a:t>Agile Modeling (AM)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821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Sejarah</a:t>
            </a:r>
            <a:r>
              <a:rPr lang="en-US" dirty="0"/>
              <a:t> Crystal Agile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24" y="2238616"/>
            <a:ext cx="10554574" cy="22027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900" dirty="0" err="1"/>
              <a:t>Metodologi</a:t>
            </a:r>
            <a:r>
              <a:rPr lang="en-US" sz="1900" dirty="0"/>
              <a:t> Crystal </a:t>
            </a:r>
            <a:r>
              <a:rPr lang="en-US" sz="1900" dirty="0" err="1"/>
              <a:t>adalah</a:t>
            </a:r>
            <a:r>
              <a:rPr lang="en-US" sz="1900" dirty="0"/>
              <a:t> </a:t>
            </a:r>
            <a:r>
              <a:rPr lang="en-US" sz="1900" dirty="0" err="1"/>
              <a:t>salah</a:t>
            </a:r>
            <a:r>
              <a:rPr lang="en-US" sz="1900" dirty="0"/>
              <a:t> </a:t>
            </a:r>
            <a:r>
              <a:rPr lang="en-US" sz="1900" dirty="0" err="1"/>
              <a:t>satu</a:t>
            </a:r>
            <a:r>
              <a:rPr lang="en-US" sz="1900" dirty="0"/>
              <a:t> </a:t>
            </a:r>
            <a:r>
              <a:rPr lang="en-US" sz="1900" dirty="0" err="1"/>
              <a:t>pendekatan</a:t>
            </a:r>
            <a:r>
              <a:rPr lang="en-US" sz="1900" dirty="0"/>
              <a:t> yang paling </a:t>
            </a:r>
            <a:r>
              <a:rPr lang="en-US" sz="1900" dirty="0" err="1"/>
              <a:t>ringan</a:t>
            </a:r>
            <a:r>
              <a:rPr lang="en-US" sz="1900" dirty="0"/>
              <a:t> </a:t>
            </a:r>
            <a:r>
              <a:rPr lang="en-US" sz="1900" dirty="0" err="1"/>
              <a:t>dan</a:t>
            </a:r>
            <a:r>
              <a:rPr lang="en-US" sz="1900" dirty="0"/>
              <a:t> </a:t>
            </a:r>
            <a:r>
              <a:rPr lang="en-US" sz="1900" dirty="0" err="1"/>
              <a:t>mudah</a:t>
            </a:r>
            <a:r>
              <a:rPr lang="en-US" sz="1900" dirty="0"/>
              <a:t> </a:t>
            </a:r>
            <a:r>
              <a:rPr lang="en-US" sz="1900" dirty="0" err="1"/>
              <a:t>disesuaikan</a:t>
            </a:r>
            <a:r>
              <a:rPr lang="en-US" sz="1900" dirty="0"/>
              <a:t> </a:t>
            </a:r>
            <a:r>
              <a:rPr lang="en-US" sz="1900" dirty="0" err="1"/>
              <a:t>untuk</a:t>
            </a:r>
            <a:r>
              <a:rPr lang="en-US" sz="1900" dirty="0"/>
              <a:t> </a:t>
            </a:r>
            <a:r>
              <a:rPr lang="en-US" sz="1900" dirty="0" err="1"/>
              <a:t>pengembangan</a:t>
            </a:r>
            <a:r>
              <a:rPr lang="en-US" sz="1900" dirty="0"/>
              <a:t> </a:t>
            </a:r>
            <a:r>
              <a:rPr lang="en-US" sz="1900" dirty="0" err="1"/>
              <a:t>perangkat</a:t>
            </a:r>
            <a:r>
              <a:rPr lang="en-US" sz="1900" dirty="0"/>
              <a:t> </a:t>
            </a:r>
            <a:r>
              <a:rPr lang="en-US" sz="1900" dirty="0" err="1"/>
              <a:t>lunak</a:t>
            </a:r>
            <a:r>
              <a:rPr lang="en-US" sz="1900" dirty="0"/>
              <a:t>. Crystal </a:t>
            </a:r>
            <a:r>
              <a:rPr lang="en-US" sz="1900" dirty="0" err="1"/>
              <a:t>sebenarnya</a:t>
            </a:r>
            <a:r>
              <a:rPr lang="en-US" sz="1900" dirty="0"/>
              <a:t> </a:t>
            </a:r>
            <a:r>
              <a:rPr lang="en-US" sz="1900" dirty="0" err="1"/>
              <a:t>terdiri</a:t>
            </a:r>
            <a:r>
              <a:rPr lang="en-US" sz="1900" dirty="0"/>
              <a:t> </a:t>
            </a:r>
            <a:r>
              <a:rPr lang="en-US" sz="1900" dirty="0" err="1"/>
              <a:t>dari</a:t>
            </a:r>
            <a:r>
              <a:rPr lang="en-US" sz="1900" dirty="0"/>
              <a:t> </a:t>
            </a:r>
            <a:r>
              <a:rPr lang="en-US" sz="1900" dirty="0" err="1"/>
              <a:t>keluarga</a:t>
            </a:r>
            <a:r>
              <a:rPr lang="en-US" sz="1900" dirty="0"/>
              <a:t> </a:t>
            </a:r>
            <a:r>
              <a:rPr lang="en-US" sz="1900" dirty="0" err="1"/>
              <a:t>dengan</a:t>
            </a:r>
            <a:r>
              <a:rPr lang="en-US" sz="1900" dirty="0"/>
              <a:t> </a:t>
            </a:r>
            <a:r>
              <a:rPr lang="en-US" sz="1900" dirty="0" err="1"/>
              <a:t>metodologi</a:t>
            </a:r>
            <a:r>
              <a:rPr lang="en-US" sz="1900" dirty="0"/>
              <a:t> tangkas </a:t>
            </a:r>
            <a:r>
              <a:rPr lang="en-US" sz="1900" dirty="0" err="1"/>
              <a:t>seperti</a:t>
            </a:r>
            <a:r>
              <a:rPr lang="en-US" sz="1900" dirty="0"/>
              <a:t> Crystal Clear, Crystal Yellow, Crystal Orange </a:t>
            </a:r>
            <a:r>
              <a:rPr lang="en-US" sz="1900" dirty="0" err="1"/>
              <a:t>dan</a:t>
            </a:r>
            <a:r>
              <a:rPr lang="en-US" sz="1900" dirty="0"/>
              <a:t> </a:t>
            </a:r>
            <a:r>
              <a:rPr lang="en-US" sz="1900" dirty="0" err="1"/>
              <a:t>lainnya</a:t>
            </a:r>
            <a:r>
              <a:rPr lang="en-US" sz="1900" dirty="0"/>
              <a:t>, yang </a:t>
            </a:r>
            <a:r>
              <a:rPr lang="en-US" sz="1900" dirty="0" err="1"/>
              <a:t>karakteristik</a:t>
            </a:r>
            <a:r>
              <a:rPr lang="en-US" sz="1900" dirty="0"/>
              <a:t> </a:t>
            </a:r>
            <a:r>
              <a:rPr lang="en-US" sz="1900" dirty="0" err="1"/>
              <a:t>uniknya</a:t>
            </a:r>
            <a:r>
              <a:rPr lang="en-US" sz="1900" dirty="0"/>
              <a:t> </a:t>
            </a:r>
            <a:r>
              <a:rPr lang="en-US" sz="1900" dirty="0" err="1"/>
              <a:t>didorong</a:t>
            </a:r>
            <a:r>
              <a:rPr lang="en-US" sz="1900" dirty="0"/>
              <a:t> </a:t>
            </a:r>
            <a:r>
              <a:rPr lang="en-US" sz="1900" dirty="0" err="1"/>
              <a:t>oleh</a:t>
            </a:r>
            <a:r>
              <a:rPr lang="en-US" sz="1900" dirty="0"/>
              <a:t> </a:t>
            </a:r>
            <a:r>
              <a:rPr lang="en-US" sz="1900" dirty="0" err="1"/>
              <a:t>beberapa</a:t>
            </a:r>
            <a:r>
              <a:rPr lang="en-US" sz="1900" dirty="0"/>
              <a:t> </a:t>
            </a:r>
            <a:r>
              <a:rPr lang="en-US" sz="1900" dirty="0" err="1"/>
              <a:t>faktor</a:t>
            </a:r>
            <a:r>
              <a:rPr lang="en-US" sz="1900" dirty="0"/>
              <a:t> </a:t>
            </a:r>
            <a:r>
              <a:rPr lang="en-US" sz="1900" dirty="0" err="1"/>
              <a:t>seperti</a:t>
            </a:r>
            <a:r>
              <a:rPr lang="en-US" sz="1900" dirty="0"/>
              <a:t> </a:t>
            </a:r>
            <a:r>
              <a:rPr lang="en-US" sz="1900" dirty="0" err="1"/>
              <a:t>ukuran</a:t>
            </a:r>
            <a:r>
              <a:rPr lang="en-US" sz="1900" dirty="0"/>
              <a:t> </a:t>
            </a:r>
            <a:r>
              <a:rPr lang="en-US" sz="1900" dirty="0" err="1"/>
              <a:t>tim</a:t>
            </a:r>
            <a:r>
              <a:rPr lang="en-US" sz="1900" dirty="0"/>
              <a:t>, </a:t>
            </a:r>
            <a:r>
              <a:rPr lang="en-US" sz="1900" dirty="0" err="1"/>
              <a:t>kekritisan</a:t>
            </a:r>
            <a:r>
              <a:rPr lang="en-US" sz="1900" dirty="0"/>
              <a:t> </a:t>
            </a:r>
            <a:r>
              <a:rPr lang="en-US" sz="1900" dirty="0" err="1"/>
              <a:t>sistem</a:t>
            </a:r>
            <a:r>
              <a:rPr lang="en-US" sz="1900" dirty="0"/>
              <a:t>, </a:t>
            </a:r>
            <a:r>
              <a:rPr lang="en-US" sz="1900" dirty="0" err="1"/>
              <a:t>dan</a:t>
            </a:r>
            <a:r>
              <a:rPr lang="en-US" sz="1900" dirty="0"/>
              <a:t> </a:t>
            </a:r>
            <a:r>
              <a:rPr lang="en-US" sz="1900" dirty="0" err="1"/>
              <a:t>prioritas</a:t>
            </a:r>
            <a:r>
              <a:rPr lang="en-US" sz="1900" dirty="0"/>
              <a:t> </a:t>
            </a:r>
            <a:r>
              <a:rPr lang="en-US" sz="1900" dirty="0" err="1"/>
              <a:t>proyek</a:t>
            </a:r>
            <a:r>
              <a:rPr lang="en-US" sz="1900" dirty="0"/>
              <a:t>. </a:t>
            </a:r>
            <a:r>
              <a:rPr lang="en-US" sz="1900" dirty="0" err="1"/>
              <a:t>Keluarga</a:t>
            </a:r>
            <a:r>
              <a:rPr lang="en-US" sz="1900" dirty="0"/>
              <a:t> Crystal </a:t>
            </a:r>
            <a:r>
              <a:rPr lang="en-US" sz="1900" dirty="0" err="1"/>
              <a:t>ini</a:t>
            </a:r>
            <a:r>
              <a:rPr lang="en-US" sz="1900" dirty="0"/>
              <a:t> </a:t>
            </a:r>
            <a:r>
              <a:rPr lang="en-US" sz="1900" dirty="0" err="1"/>
              <a:t>menjelaskan</a:t>
            </a:r>
            <a:r>
              <a:rPr lang="en-US" sz="1900" dirty="0"/>
              <a:t> </a:t>
            </a:r>
            <a:r>
              <a:rPr lang="en-US" sz="1900" dirty="0" err="1"/>
              <a:t>bahwa</a:t>
            </a:r>
            <a:r>
              <a:rPr lang="en-US" sz="1900" dirty="0"/>
              <a:t> </a:t>
            </a:r>
            <a:r>
              <a:rPr lang="en-US" sz="1900" dirty="0" err="1"/>
              <a:t>setiap</a:t>
            </a:r>
            <a:r>
              <a:rPr lang="en-US" sz="1900" dirty="0"/>
              <a:t> </a:t>
            </a:r>
            <a:r>
              <a:rPr lang="en-US" sz="1900" dirty="0" err="1"/>
              <a:t>proyek</a:t>
            </a:r>
            <a:r>
              <a:rPr lang="en-US" sz="1900" dirty="0"/>
              <a:t> </a:t>
            </a:r>
            <a:r>
              <a:rPr lang="en-US" sz="1900" dirty="0" err="1"/>
              <a:t>mungkin</a:t>
            </a:r>
            <a:r>
              <a:rPr lang="en-US" sz="1900" dirty="0"/>
              <a:t> </a:t>
            </a:r>
            <a:r>
              <a:rPr lang="en-US" sz="1900" dirty="0" err="1"/>
              <a:t>memerlukan</a:t>
            </a:r>
            <a:r>
              <a:rPr lang="en-US" sz="1900" dirty="0"/>
              <a:t> </a:t>
            </a:r>
            <a:r>
              <a:rPr lang="en-US" sz="1900" dirty="0" err="1"/>
              <a:t>serangkaian</a:t>
            </a:r>
            <a:r>
              <a:rPr lang="en-US" sz="1900" dirty="0"/>
              <a:t> </a:t>
            </a:r>
            <a:r>
              <a:rPr lang="en-US" sz="1900" dirty="0" err="1"/>
              <a:t>kebijakan</a:t>
            </a:r>
            <a:r>
              <a:rPr lang="en-US" sz="1900" dirty="0"/>
              <a:t>, </a:t>
            </a:r>
            <a:r>
              <a:rPr lang="en-US" sz="1900" dirty="0" err="1"/>
              <a:t>praktik</a:t>
            </a:r>
            <a:r>
              <a:rPr lang="en-US" sz="1900" dirty="0"/>
              <a:t>, </a:t>
            </a:r>
            <a:r>
              <a:rPr lang="en-US" sz="1900" dirty="0" err="1"/>
              <a:t>dan</a:t>
            </a:r>
            <a:r>
              <a:rPr lang="en-US" sz="1900" dirty="0"/>
              <a:t> proses yang </a:t>
            </a:r>
            <a:r>
              <a:rPr lang="en-US" sz="1900" dirty="0" err="1"/>
              <a:t>sedikit</a:t>
            </a:r>
            <a:r>
              <a:rPr lang="en-US" sz="1900" dirty="0"/>
              <a:t> </a:t>
            </a:r>
            <a:r>
              <a:rPr lang="en-US" sz="1900" dirty="0" err="1"/>
              <a:t>disesuaikan</a:t>
            </a:r>
            <a:r>
              <a:rPr lang="en-US" sz="1900" dirty="0"/>
              <a:t> </a:t>
            </a:r>
            <a:r>
              <a:rPr lang="en-US" sz="1900" dirty="0" err="1"/>
              <a:t>untuk</a:t>
            </a:r>
            <a:r>
              <a:rPr lang="en-US" sz="1900" dirty="0"/>
              <a:t> </a:t>
            </a:r>
            <a:r>
              <a:rPr lang="en-US" sz="1900" dirty="0" err="1"/>
              <a:t>memenuhi</a:t>
            </a:r>
            <a:r>
              <a:rPr lang="en-US" sz="1900" dirty="0"/>
              <a:t> </a:t>
            </a:r>
            <a:r>
              <a:rPr lang="en-US" sz="1900" dirty="0" err="1"/>
              <a:t>karakteristik</a:t>
            </a:r>
            <a:r>
              <a:rPr lang="en-US" sz="1900" dirty="0"/>
              <a:t> </a:t>
            </a:r>
            <a:r>
              <a:rPr lang="en-US" sz="1900" dirty="0" err="1"/>
              <a:t>unik</a:t>
            </a:r>
            <a:r>
              <a:rPr lang="en-US" sz="1900" dirty="0"/>
              <a:t> </a:t>
            </a:r>
            <a:r>
              <a:rPr lang="en-US" sz="1900" dirty="0" err="1"/>
              <a:t>proyek</a:t>
            </a:r>
            <a:r>
              <a:rPr lang="en-US" sz="1900" dirty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000" y="4611231"/>
            <a:ext cx="1055457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dirty="0" err="1"/>
              <a:t>Beberapa</a:t>
            </a:r>
            <a:r>
              <a:rPr lang="en-US" sz="1900" dirty="0"/>
              <a:t> </a:t>
            </a:r>
            <a:r>
              <a:rPr lang="en-US" sz="1900" dirty="0" err="1"/>
              <a:t>prinsip</a:t>
            </a:r>
            <a:r>
              <a:rPr lang="en-US" sz="1900" dirty="0"/>
              <a:t> </a:t>
            </a:r>
            <a:r>
              <a:rPr lang="en-US" sz="1900" dirty="0" err="1"/>
              <a:t>utama</a:t>
            </a:r>
            <a:r>
              <a:rPr lang="en-US" sz="1900" dirty="0"/>
              <a:t> Crystal </a:t>
            </a:r>
            <a:r>
              <a:rPr lang="en-US" sz="1900" dirty="0" err="1"/>
              <a:t>mencakup</a:t>
            </a:r>
            <a:r>
              <a:rPr lang="en-US" sz="1900" dirty="0"/>
              <a:t> </a:t>
            </a:r>
            <a:r>
              <a:rPr lang="en-US" sz="1900" dirty="0" err="1"/>
              <a:t>kerja</a:t>
            </a:r>
            <a:r>
              <a:rPr lang="en-US" sz="1900" dirty="0"/>
              <a:t> </a:t>
            </a:r>
            <a:r>
              <a:rPr lang="en-US" sz="1900" dirty="0" err="1"/>
              <a:t>tim</a:t>
            </a:r>
            <a:r>
              <a:rPr lang="en-US" sz="1900" dirty="0"/>
              <a:t>, </a:t>
            </a:r>
            <a:r>
              <a:rPr lang="en-US" sz="1900" dirty="0" err="1"/>
              <a:t>komunikasi</a:t>
            </a:r>
            <a:r>
              <a:rPr lang="en-US" sz="1900" dirty="0"/>
              <a:t>, </a:t>
            </a:r>
            <a:r>
              <a:rPr lang="en-US" sz="1900" dirty="0" err="1"/>
              <a:t>dan</a:t>
            </a:r>
            <a:r>
              <a:rPr lang="en-US" sz="1900" dirty="0"/>
              <a:t> </a:t>
            </a:r>
            <a:r>
              <a:rPr lang="en-US" sz="1900" dirty="0" err="1"/>
              <a:t>kesederhanaan</a:t>
            </a:r>
            <a:r>
              <a:rPr lang="en-US" sz="1900" dirty="0"/>
              <a:t>, </a:t>
            </a:r>
            <a:r>
              <a:rPr lang="en-US" sz="1900" dirty="0" err="1"/>
              <a:t>serta</a:t>
            </a:r>
            <a:r>
              <a:rPr lang="en-US" sz="1900" dirty="0"/>
              <a:t> </a:t>
            </a:r>
            <a:r>
              <a:rPr lang="en-US" sz="1900" dirty="0" err="1"/>
              <a:t>refleksi</a:t>
            </a:r>
            <a:r>
              <a:rPr lang="en-US" sz="1900" dirty="0"/>
              <a:t> </a:t>
            </a:r>
            <a:r>
              <a:rPr lang="en-US" sz="1900" dirty="0" err="1"/>
              <a:t>untuk</a:t>
            </a:r>
            <a:r>
              <a:rPr lang="en-US" sz="1900" dirty="0"/>
              <a:t> </a:t>
            </a:r>
            <a:r>
              <a:rPr lang="en-US" sz="1900" dirty="0" err="1"/>
              <a:t>sering</a:t>
            </a:r>
            <a:r>
              <a:rPr lang="en-US" sz="1900" dirty="0"/>
              <a:t> </a:t>
            </a:r>
            <a:r>
              <a:rPr lang="en-US" sz="1900" dirty="0" err="1"/>
              <a:t>menyesuaikan</a:t>
            </a:r>
            <a:r>
              <a:rPr lang="en-US" sz="1900" dirty="0"/>
              <a:t> </a:t>
            </a:r>
            <a:r>
              <a:rPr lang="en-US" sz="1900" dirty="0" err="1"/>
              <a:t>dan</a:t>
            </a:r>
            <a:r>
              <a:rPr lang="en-US" sz="1900" dirty="0"/>
              <a:t> </a:t>
            </a:r>
            <a:r>
              <a:rPr lang="en-US" sz="1900" dirty="0" err="1"/>
              <a:t>memperbaiki</a:t>
            </a:r>
            <a:r>
              <a:rPr lang="en-US" sz="1900" dirty="0"/>
              <a:t> </a:t>
            </a:r>
            <a:r>
              <a:rPr lang="en-US" sz="1900" dirty="0" err="1"/>
              <a:t>prosesnya</a:t>
            </a:r>
            <a:r>
              <a:rPr lang="en-US" sz="1900" dirty="0"/>
              <a:t>. </a:t>
            </a:r>
            <a:r>
              <a:rPr lang="en-US" sz="1900" dirty="0" err="1"/>
              <a:t>Seperti</a:t>
            </a:r>
            <a:r>
              <a:rPr lang="en-US" sz="1900" dirty="0"/>
              <a:t> </a:t>
            </a:r>
            <a:r>
              <a:rPr lang="en-US" sz="1900" dirty="0" err="1"/>
              <a:t>metodologi</a:t>
            </a:r>
            <a:r>
              <a:rPr lang="en-US" sz="1900" dirty="0"/>
              <a:t> proses tangkas </a:t>
            </a:r>
            <a:r>
              <a:rPr lang="en-US" sz="1900" dirty="0" err="1"/>
              <a:t>lainnya</a:t>
            </a:r>
            <a:r>
              <a:rPr lang="en-US" sz="1900" dirty="0"/>
              <a:t>, Crystal </a:t>
            </a:r>
            <a:r>
              <a:rPr lang="en-US" sz="1900" dirty="0" err="1"/>
              <a:t>mempromosikan</a:t>
            </a:r>
            <a:r>
              <a:rPr lang="en-US" sz="1900" dirty="0"/>
              <a:t> </a:t>
            </a:r>
            <a:r>
              <a:rPr lang="en-US" sz="1900" dirty="0" err="1"/>
              <a:t>awal</a:t>
            </a:r>
            <a:r>
              <a:rPr lang="en-US" sz="1900" dirty="0"/>
              <a:t>, </a:t>
            </a:r>
            <a:r>
              <a:rPr lang="en-US" sz="1900" dirty="0" err="1"/>
              <a:t>seringnya</a:t>
            </a:r>
            <a:r>
              <a:rPr lang="en-US" sz="1900" dirty="0"/>
              <a:t> </a:t>
            </a:r>
            <a:r>
              <a:rPr lang="en-US" sz="1900" dirty="0" err="1"/>
              <a:t>pengiriman</a:t>
            </a:r>
            <a:r>
              <a:rPr lang="en-US" sz="1900" dirty="0"/>
              <a:t> </a:t>
            </a:r>
            <a:r>
              <a:rPr lang="en-US" sz="1900" dirty="0" err="1"/>
              <a:t>perangkat</a:t>
            </a:r>
            <a:r>
              <a:rPr lang="en-US" sz="1900" dirty="0"/>
              <a:t> </a:t>
            </a:r>
            <a:r>
              <a:rPr lang="en-US" sz="1900" dirty="0" err="1"/>
              <a:t>lunak</a:t>
            </a:r>
            <a:r>
              <a:rPr lang="en-US" sz="1900" dirty="0"/>
              <a:t> </a:t>
            </a:r>
            <a:r>
              <a:rPr lang="en-US" sz="1900" dirty="0" err="1"/>
              <a:t>kerja</a:t>
            </a:r>
            <a:r>
              <a:rPr lang="en-US" sz="1900" dirty="0"/>
              <a:t>, </a:t>
            </a:r>
            <a:r>
              <a:rPr lang="en-US" sz="1900" dirty="0" err="1"/>
              <a:t>keterlibatan</a:t>
            </a:r>
            <a:r>
              <a:rPr lang="en-US" sz="1900" dirty="0"/>
              <a:t> </a:t>
            </a:r>
            <a:r>
              <a:rPr lang="en-US" sz="1900" dirty="0" err="1"/>
              <a:t>pengguna</a:t>
            </a:r>
            <a:r>
              <a:rPr lang="en-US" sz="1900" dirty="0"/>
              <a:t> yang </a:t>
            </a:r>
            <a:r>
              <a:rPr lang="en-US" sz="1900" dirty="0" err="1"/>
              <a:t>tinggi</a:t>
            </a:r>
            <a:r>
              <a:rPr lang="en-US" sz="1900" dirty="0"/>
              <a:t>, </a:t>
            </a:r>
            <a:r>
              <a:rPr lang="en-US" sz="1900" dirty="0" err="1"/>
              <a:t>kemampuan</a:t>
            </a:r>
            <a:r>
              <a:rPr lang="en-US" sz="1900" dirty="0"/>
              <a:t> </a:t>
            </a:r>
            <a:r>
              <a:rPr lang="en-US" sz="1900" dirty="0" err="1"/>
              <a:t>beradaptasi</a:t>
            </a:r>
            <a:r>
              <a:rPr lang="en-US" sz="1900" dirty="0"/>
              <a:t>, </a:t>
            </a:r>
            <a:r>
              <a:rPr lang="en-US" sz="1900" dirty="0" err="1"/>
              <a:t>dan</a:t>
            </a:r>
            <a:r>
              <a:rPr lang="en-US" sz="1900" dirty="0"/>
              <a:t> </a:t>
            </a:r>
            <a:r>
              <a:rPr lang="en-US" sz="1900" dirty="0" err="1"/>
              <a:t>penghapusan</a:t>
            </a:r>
            <a:r>
              <a:rPr lang="en-US" sz="1900" dirty="0"/>
              <a:t> </a:t>
            </a:r>
            <a:r>
              <a:rPr lang="en-US" sz="1900" dirty="0" err="1"/>
              <a:t>birokrasi</a:t>
            </a:r>
            <a:r>
              <a:rPr lang="en-US" sz="1900" dirty="0"/>
              <a:t> </a:t>
            </a:r>
            <a:r>
              <a:rPr lang="en-US" sz="1900" dirty="0" err="1"/>
              <a:t>atau</a:t>
            </a:r>
            <a:r>
              <a:rPr lang="en-US" sz="1900" dirty="0"/>
              <a:t> </a:t>
            </a:r>
            <a:r>
              <a:rPr lang="en-US" sz="1900" dirty="0" err="1"/>
              <a:t>gangguan</a:t>
            </a:r>
            <a:r>
              <a:rPr lang="en-US" sz="1900" dirty="0"/>
              <a:t>. Alistair Cockburn, </a:t>
            </a:r>
            <a:r>
              <a:rPr lang="en-US" sz="1900" dirty="0" err="1"/>
              <a:t>pencetus</a:t>
            </a:r>
            <a:r>
              <a:rPr lang="en-US" sz="1900" dirty="0"/>
              <a:t> Crystal, </a:t>
            </a:r>
            <a:r>
              <a:rPr lang="en-US" sz="1900" dirty="0" err="1"/>
              <a:t>telah</a:t>
            </a:r>
            <a:r>
              <a:rPr lang="en-US" sz="1900" dirty="0"/>
              <a:t> </a:t>
            </a:r>
            <a:r>
              <a:rPr lang="en-US" sz="1900" dirty="0" err="1"/>
              <a:t>merilis</a:t>
            </a:r>
            <a:r>
              <a:rPr lang="en-US" sz="1900" dirty="0"/>
              <a:t> </a:t>
            </a:r>
            <a:r>
              <a:rPr lang="en-US" sz="1900" dirty="0" err="1"/>
              <a:t>sebuah</a:t>
            </a:r>
            <a:r>
              <a:rPr lang="en-US" sz="1900" dirty="0"/>
              <a:t> </a:t>
            </a:r>
            <a:r>
              <a:rPr lang="en-US" sz="1900" dirty="0" err="1"/>
              <a:t>buku</a:t>
            </a:r>
            <a:r>
              <a:rPr lang="en-US" sz="1900" dirty="0"/>
              <a:t>, Crystal Clear: </a:t>
            </a:r>
            <a:r>
              <a:rPr lang="en-US" sz="1900" dirty="0" err="1"/>
              <a:t>Metodologi</a:t>
            </a:r>
            <a:r>
              <a:rPr lang="en-US" sz="1900" dirty="0"/>
              <a:t> yang </a:t>
            </a:r>
            <a:r>
              <a:rPr lang="en-US" sz="1900" dirty="0" err="1"/>
              <a:t>Didukung</a:t>
            </a:r>
            <a:r>
              <a:rPr lang="en-US" sz="1900" dirty="0"/>
              <a:t> </a:t>
            </a:r>
            <a:r>
              <a:rPr lang="en-US" sz="1900" dirty="0" err="1"/>
              <a:t>Manusia</a:t>
            </a:r>
            <a:r>
              <a:rPr lang="en-US" sz="1900" dirty="0"/>
              <a:t> </a:t>
            </a:r>
            <a:r>
              <a:rPr lang="en-US" sz="1900" dirty="0" err="1"/>
              <a:t>untuk</a:t>
            </a:r>
            <a:r>
              <a:rPr lang="en-US" sz="1900" dirty="0"/>
              <a:t> Tim Kecil</a:t>
            </a:r>
          </a:p>
        </p:txBody>
      </p:sp>
    </p:spTree>
    <p:extLst>
      <p:ext uri="{BB962C8B-B14F-4D97-AF65-F5344CB8AC3E}">
        <p14:creationId xmlns:p14="http://schemas.microsoft.com/office/powerpoint/2010/main" val="616356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Pohon</a:t>
            </a:r>
            <a:r>
              <a:rPr lang="en-US" dirty="0"/>
              <a:t> Crystal Agile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8" y="2055697"/>
            <a:ext cx="8334000" cy="46063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6705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Cara </a:t>
            </a:r>
            <a:r>
              <a:rPr lang="en-US" dirty="0" err="1"/>
              <a:t>Kerja</a:t>
            </a:r>
            <a:r>
              <a:rPr lang="en-US" dirty="0"/>
              <a:t> Crystal Agile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Seperti</a:t>
            </a:r>
            <a:r>
              <a:rPr lang="en-US" dirty="0"/>
              <a:t> yang </a:t>
            </a:r>
            <a:r>
              <a:rPr lang="en-US" dirty="0" err="1"/>
              <a:t>dinyatakan</a:t>
            </a:r>
            <a:r>
              <a:rPr lang="en-US" dirty="0"/>
              <a:t> di </a:t>
            </a:r>
            <a:r>
              <a:rPr lang="en-US" dirty="0" err="1"/>
              <a:t>atas</a:t>
            </a:r>
            <a:r>
              <a:rPr lang="en-US" dirty="0"/>
              <a:t>, Crystal </a:t>
            </a:r>
            <a:r>
              <a:rPr lang="en-US" dirty="0" err="1"/>
              <a:t>bukanlah</a:t>
            </a:r>
            <a:r>
              <a:rPr lang="en-US" dirty="0"/>
              <a:t> </a:t>
            </a:r>
            <a:r>
              <a:rPr lang="en-US" dirty="0" err="1"/>
              <a:t>seperangkat</a:t>
            </a:r>
            <a:r>
              <a:rPr lang="en-US" dirty="0"/>
              <a:t> </a:t>
            </a:r>
            <a:r>
              <a:rPr lang="en-US" dirty="0" err="1"/>
              <a:t>alat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pengembangan</a:t>
            </a:r>
            <a:r>
              <a:rPr lang="en-US" dirty="0"/>
              <a:t> yang </a:t>
            </a:r>
            <a:r>
              <a:rPr lang="en-US" dirty="0" err="1"/>
              <a:t>ditentukan</a:t>
            </a:r>
            <a:r>
              <a:rPr lang="en-US" dirty="0"/>
              <a:t>,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keluarga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pendekatan</a:t>
            </a:r>
            <a:r>
              <a:rPr lang="en-US" dirty="0"/>
              <a:t> </a:t>
            </a:r>
            <a:r>
              <a:rPr lang="en-US" dirty="0" err="1"/>
              <a:t>pembangunan</a:t>
            </a:r>
            <a:r>
              <a:rPr lang="en-US" dirty="0"/>
              <a:t>.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, proses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alat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tetap</a:t>
            </a:r>
            <a:r>
              <a:rPr lang="en-US" dirty="0"/>
              <a:t>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/>
              <a:t>diputuskan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mempertimbangkan</a:t>
            </a:r>
            <a:r>
              <a:rPr lang="en-US" dirty="0"/>
              <a:t> </a:t>
            </a:r>
            <a:r>
              <a:rPr lang="en-US" dirty="0" err="1"/>
              <a:t>kebutuhan</a:t>
            </a:r>
            <a:r>
              <a:rPr lang="en-US" dirty="0"/>
              <a:t> </a:t>
            </a:r>
            <a:r>
              <a:rPr lang="en-US" dirty="0" err="1"/>
              <a:t>bisnis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kebutuhan</a:t>
            </a:r>
            <a:r>
              <a:rPr lang="en-US" dirty="0"/>
              <a:t> </a:t>
            </a:r>
            <a:r>
              <a:rPr lang="en-US" dirty="0" err="1"/>
              <a:t>teknis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. 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memutuskan</a:t>
            </a:r>
            <a:r>
              <a:rPr lang="en-US" dirty="0"/>
              <a:t> </a:t>
            </a:r>
            <a:r>
              <a:rPr lang="en-US" dirty="0" err="1"/>
              <a:t>apakah</a:t>
            </a:r>
            <a:r>
              <a:rPr lang="en-US" dirty="0"/>
              <a:t> Crystal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metodologi</a:t>
            </a:r>
            <a:r>
              <a:rPr lang="en-US" dirty="0"/>
              <a:t> yang </a:t>
            </a:r>
            <a:r>
              <a:rPr lang="en-US" dirty="0" err="1"/>
              <a:t>tepat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, </a:t>
            </a:r>
            <a:r>
              <a:rPr lang="en-US" dirty="0" err="1"/>
              <a:t>pertimbangkan</a:t>
            </a:r>
            <a:r>
              <a:rPr lang="en-US" dirty="0"/>
              <a:t> </a:t>
            </a:r>
            <a:r>
              <a:rPr lang="en-US" dirty="0" err="1"/>
              <a:t>kenyamanan</a:t>
            </a:r>
            <a:r>
              <a:rPr lang="en-US" dirty="0"/>
              <a:t>, </a:t>
            </a:r>
            <a:r>
              <a:rPr lang="en-US" dirty="0" err="1"/>
              <a:t>uang</a:t>
            </a:r>
            <a:r>
              <a:rPr lang="en-US" dirty="0"/>
              <a:t> </a:t>
            </a:r>
            <a:r>
              <a:rPr lang="en-US" dirty="0" err="1"/>
              <a:t>diskresioner</a:t>
            </a:r>
            <a:r>
              <a:rPr lang="en-US" dirty="0"/>
              <a:t>, </a:t>
            </a:r>
            <a:r>
              <a:rPr lang="en-US" dirty="0" err="1"/>
              <a:t>uang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kehidupan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</a:t>
            </a:r>
            <a:r>
              <a:rPr lang="en-US" dirty="0" err="1"/>
              <a:t>bersama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ukuran</a:t>
            </a:r>
            <a:r>
              <a:rPr lang="en-US" dirty="0"/>
              <a:t> </a:t>
            </a:r>
            <a:r>
              <a:rPr lang="en-US" dirty="0" err="1"/>
              <a:t>tim</a:t>
            </a:r>
            <a:r>
              <a:rPr lang="en-US" dirty="0"/>
              <a:t> yang </a:t>
            </a:r>
            <a:r>
              <a:rPr lang="en-US" dirty="0" err="1"/>
              <a:t>mengerjakan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 </a:t>
            </a:r>
            <a:r>
              <a:rPr lang="en-US" dirty="0" err="1"/>
              <a:t>tertentu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metodologi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keluarga</a:t>
            </a:r>
            <a:r>
              <a:rPr lang="en-US" dirty="0"/>
              <a:t> Crystal </a:t>
            </a:r>
            <a:r>
              <a:rPr lang="en-US" dirty="0" err="1"/>
              <a:t>dikenal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"</a:t>
            </a:r>
            <a:r>
              <a:rPr lang="en-US" dirty="0" err="1"/>
              <a:t>bobot</a:t>
            </a:r>
            <a:r>
              <a:rPr lang="en-US" dirty="0"/>
              <a:t>"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pendekatan</a:t>
            </a:r>
            <a:r>
              <a:rPr lang="en-US" dirty="0"/>
              <a:t> Crystal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diwakili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spektrum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.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, </a:t>
            </a:r>
            <a:r>
              <a:rPr lang="en-US" dirty="0" err="1"/>
              <a:t>keluarga</a:t>
            </a:r>
            <a:r>
              <a:rPr lang="en-US" dirty="0"/>
              <a:t> Crystal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metodologi</a:t>
            </a:r>
            <a:r>
              <a:rPr lang="en-US" dirty="0"/>
              <a:t> </a:t>
            </a: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varian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 Crystal Clear, Crystal Yellow, Crystal Orange, Crystal Orange Web, Crystal Red, Crystal Maroon, Crystal Diamond </a:t>
            </a:r>
            <a:r>
              <a:rPr lang="en-US" dirty="0" err="1"/>
              <a:t>dan</a:t>
            </a:r>
            <a:r>
              <a:rPr lang="en-US" dirty="0"/>
              <a:t> Crystal Sapphire.</a:t>
            </a:r>
          </a:p>
          <a:p>
            <a:pPr marL="0" indent="0">
              <a:buNone/>
            </a:pP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memperjelas</a:t>
            </a:r>
            <a:r>
              <a:rPr lang="en-US" dirty="0"/>
              <a:t>, Crystal Clear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 </a:t>
            </a:r>
            <a:r>
              <a:rPr lang="en-US" dirty="0" err="1"/>
              <a:t>jangka</a:t>
            </a:r>
            <a:r>
              <a:rPr lang="en-US" dirty="0"/>
              <a:t> </a:t>
            </a:r>
            <a:r>
              <a:rPr lang="en-US" dirty="0" err="1"/>
              <a:t>pendek</a:t>
            </a:r>
            <a:r>
              <a:rPr lang="en-US" dirty="0"/>
              <a:t> yang </a:t>
            </a:r>
            <a:r>
              <a:rPr lang="en-US" dirty="0" err="1"/>
              <a:t>dikelola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tim</a:t>
            </a:r>
            <a:r>
              <a:rPr lang="en-US" dirty="0"/>
              <a:t> yang </a:t>
            </a: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enam</a:t>
            </a:r>
            <a:r>
              <a:rPr lang="en-US" dirty="0"/>
              <a:t> </a:t>
            </a:r>
            <a:r>
              <a:rPr lang="en-US" dirty="0" err="1"/>
              <a:t>pengembang</a:t>
            </a:r>
            <a:r>
              <a:rPr lang="en-US" dirty="0"/>
              <a:t> yang </a:t>
            </a:r>
            <a:r>
              <a:rPr lang="en-US" dirty="0" err="1"/>
              <a:t>bekerja</a:t>
            </a:r>
            <a:r>
              <a:rPr lang="en-US" dirty="0"/>
              <a:t> di </a:t>
            </a:r>
            <a:r>
              <a:rPr lang="en-US" dirty="0" err="1"/>
              <a:t>luar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ruang</a:t>
            </a:r>
            <a:r>
              <a:rPr lang="en-US" dirty="0"/>
              <a:t> </a:t>
            </a:r>
            <a:r>
              <a:rPr lang="en-US" dirty="0" err="1"/>
              <a:t>kerja</a:t>
            </a:r>
            <a:r>
              <a:rPr lang="en-US" dirty="0"/>
              <a:t>, </a:t>
            </a:r>
            <a:r>
              <a:rPr lang="en-US" dirty="0" err="1"/>
              <a:t>sedangkan</a:t>
            </a:r>
            <a:r>
              <a:rPr lang="en-US" dirty="0"/>
              <a:t> Crystal Orange </a:t>
            </a:r>
            <a:r>
              <a:rPr lang="en-US" dirty="0" err="1"/>
              <a:t>cocok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 yang </a:t>
            </a:r>
            <a:r>
              <a:rPr lang="en-US" dirty="0" err="1"/>
              <a:t>memerlukan</a:t>
            </a:r>
            <a:r>
              <a:rPr lang="en-US" dirty="0"/>
              <a:t> </a:t>
            </a:r>
            <a:r>
              <a:rPr lang="en-US" dirty="0" err="1"/>
              <a:t>tim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10 </a:t>
            </a:r>
            <a:r>
              <a:rPr lang="en-US" dirty="0" err="1"/>
              <a:t>sampai</a:t>
            </a:r>
            <a:r>
              <a:rPr lang="en-US" dirty="0"/>
              <a:t> 40 </a:t>
            </a:r>
            <a:r>
              <a:rPr lang="en-US" dirty="0" err="1"/>
              <a:t>anggota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umur</a:t>
            </a:r>
            <a:r>
              <a:rPr lang="en-US" dirty="0"/>
              <a:t> 1-2 </a:t>
            </a:r>
            <a:r>
              <a:rPr lang="en-US" dirty="0" err="1"/>
              <a:t>tahun</a:t>
            </a:r>
            <a:r>
              <a:rPr lang="en-US" dirty="0"/>
              <a:t>. Di </a:t>
            </a:r>
            <a:r>
              <a:rPr lang="en-US" dirty="0" err="1"/>
              <a:t>sisi</a:t>
            </a:r>
            <a:r>
              <a:rPr lang="en-US" dirty="0"/>
              <a:t> lain, </a:t>
            </a:r>
            <a:r>
              <a:rPr lang="en-US" dirty="0" err="1"/>
              <a:t>metode</a:t>
            </a:r>
            <a:r>
              <a:rPr lang="en-US" dirty="0"/>
              <a:t> Crystal Sapphire </a:t>
            </a:r>
            <a:r>
              <a:rPr lang="en-US" dirty="0" err="1"/>
              <a:t>atau</a:t>
            </a:r>
            <a:r>
              <a:rPr lang="en-US" dirty="0"/>
              <a:t> Crystal Diamond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yang </a:t>
            </a:r>
            <a:r>
              <a:rPr lang="en-US" dirty="0" err="1"/>
              <a:t>melibatkan</a:t>
            </a:r>
            <a:r>
              <a:rPr lang="en-US" dirty="0"/>
              <a:t> </a:t>
            </a:r>
            <a:r>
              <a:rPr lang="en-US" dirty="0" err="1"/>
              <a:t>potensi</a:t>
            </a:r>
            <a:r>
              <a:rPr lang="en-US" dirty="0"/>
              <a:t> </a:t>
            </a:r>
            <a:r>
              <a:rPr lang="en-US" dirty="0" err="1"/>
              <a:t>risiko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kehidupan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.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, </a:t>
            </a:r>
            <a:r>
              <a:rPr lang="en-US" dirty="0" err="1"/>
              <a:t>berat</a:t>
            </a:r>
            <a:r>
              <a:rPr lang="en-US" dirty="0"/>
              <a:t> </a:t>
            </a:r>
            <a:r>
              <a:rPr lang="en-US" dirty="0" err="1"/>
              <a:t>metodologi</a:t>
            </a:r>
            <a:r>
              <a:rPr lang="en-US" dirty="0"/>
              <a:t> Crystal </a:t>
            </a:r>
            <a:r>
              <a:rPr lang="en-US" dirty="0" err="1"/>
              <a:t>ditentukan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lingkungan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ukuran</a:t>
            </a:r>
            <a:r>
              <a:rPr lang="en-US" dirty="0"/>
              <a:t> </a:t>
            </a:r>
            <a:r>
              <a:rPr lang="en-US" dirty="0" err="1"/>
              <a:t>tim.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949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Penerapan</a:t>
            </a:r>
            <a:r>
              <a:rPr lang="en-US" dirty="0"/>
              <a:t> Crystal Agile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481943"/>
            <a:ext cx="10554574" cy="39973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err="1"/>
              <a:t>Menurut</a:t>
            </a:r>
            <a:r>
              <a:rPr lang="en-US" sz="2000" dirty="0"/>
              <a:t> Cockburn, crystal </a:t>
            </a:r>
            <a:r>
              <a:rPr lang="en-US" sz="2000" dirty="0" err="1"/>
              <a:t>mempunyai</a:t>
            </a:r>
            <a:r>
              <a:rPr lang="en-US" sz="2000" dirty="0"/>
              <a:t> 5 </a:t>
            </a:r>
            <a:r>
              <a:rPr lang="en-US" sz="2000" dirty="0" err="1"/>
              <a:t>sifat</a:t>
            </a:r>
            <a:r>
              <a:rPr lang="en-US" sz="2000" dirty="0"/>
              <a:t> </a:t>
            </a:r>
            <a:r>
              <a:rPr lang="en-US" sz="2000" dirty="0" err="1"/>
              <a:t>yaitu</a:t>
            </a:r>
            <a:r>
              <a:rPr lang="en-US" sz="2000" dirty="0"/>
              <a:t>, human powered, adaptive, ultra light, stretch to fit </a:t>
            </a:r>
            <a:r>
              <a:rPr lang="en-US" sz="2000" dirty="0" err="1"/>
              <a:t>dan</a:t>
            </a:r>
            <a:r>
              <a:rPr lang="en-US" sz="2000" dirty="0"/>
              <a:t> software development methodologies.</a:t>
            </a:r>
          </a:p>
          <a:p>
            <a:pPr marL="0" indent="0">
              <a:buNone/>
            </a:pPr>
            <a:r>
              <a:rPr lang="en-US" sz="2000" dirty="0" err="1"/>
              <a:t>Berikut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arti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5 </a:t>
            </a:r>
            <a:r>
              <a:rPr lang="en-US" sz="2000" dirty="0" err="1"/>
              <a:t>sifat</a:t>
            </a:r>
            <a:r>
              <a:rPr lang="en-US" sz="2000" dirty="0"/>
              <a:t> crystal </a:t>
            </a:r>
            <a:r>
              <a:rPr lang="en-US" sz="2000" dirty="0" err="1"/>
              <a:t>menurut</a:t>
            </a:r>
            <a:r>
              <a:rPr lang="en-US" sz="2000" dirty="0"/>
              <a:t> Cockburn.</a:t>
            </a:r>
          </a:p>
          <a:p>
            <a:pPr lvl="0"/>
            <a:r>
              <a:rPr lang="en-US" sz="2000" dirty="0"/>
              <a:t>Crystal “Human Powered”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berarti</a:t>
            </a:r>
            <a:r>
              <a:rPr lang="en-US" sz="2000" dirty="0"/>
              <a:t> </a:t>
            </a:r>
            <a:r>
              <a:rPr lang="en-US" sz="2000" dirty="0" err="1"/>
              <a:t>bahwa</a:t>
            </a:r>
            <a:r>
              <a:rPr lang="en-US" sz="2000" dirty="0"/>
              <a:t> orang-orang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aspek</a:t>
            </a:r>
            <a:r>
              <a:rPr lang="en-US" sz="2000" dirty="0"/>
              <a:t> yang paling </a:t>
            </a:r>
            <a:r>
              <a:rPr lang="en-US" sz="2000" dirty="0" err="1"/>
              <a:t>penting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Crystal,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semua</a:t>
            </a:r>
            <a:r>
              <a:rPr lang="en-US" sz="2000" dirty="0"/>
              <a:t> proses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alat-alat</a:t>
            </a:r>
            <a:r>
              <a:rPr lang="en-US" sz="2000" dirty="0"/>
              <a:t> yang </a:t>
            </a:r>
            <a:r>
              <a:rPr lang="en-US" sz="2000" dirty="0" err="1"/>
              <a:t>relatif</a:t>
            </a:r>
            <a:r>
              <a:rPr lang="en-US" sz="2000" dirty="0"/>
              <a:t> </a:t>
            </a:r>
            <a:r>
              <a:rPr lang="en-US" sz="2000" dirty="0" err="1"/>
              <a:t>terhadap</a:t>
            </a:r>
            <a:r>
              <a:rPr lang="en-US" sz="2000" dirty="0"/>
              <a:t> </a:t>
            </a:r>
            <a:r>
              <a:rPr lang="en-US" sz="2000" dirty="0" err="1"/>
              <a:t>mereka</a:t>
            </a:r>
            <a:r>
              <a:rPr lang="en-US" sz="2000" dirty="0"/>
              <a:t>. Crystal </a:t>
            </a:r>
            <a:r>
              <a:rPr lang="en-US" sz="2000" dirty="0" err="1"/>
              <a:t>percaya</a:t>
            </a:r>
            <a:r>
              <a:rPr lang="en-US" sz="2000" dirty="0"/>
              <a:t> </a:t>
            </a:r>
            <a:r>
              <a:rPr lang="en-US" sz="2000" dirty="0" err="1"/>
              <a:t>bahwa</a:t>
            </a:r>
            <a:r>
              <a:rPr lang="en-US" sz="2000" dirty="0"/>
              <a:t> </a:t>
            </a:r>
            <a:r>
              <a:rPr lang="en-US" sz="2000" dirty="0" err="1"/>
              <a:t>pengembangan</a:t>
            </a:r>
            <a:r>
              <a:rPr lang="en-US" sz="2000" dirty="0"/>
              <a:t> </a:t>
            </a:r>
            <a:r>
              <a:rPr lang="en-US" sz="2000" dirty="0" err="1"/>
              <a:t>perangkat</a:t>
            </a:r>
            <a:r>
              <a:rPr lang="en-US" sz="2000" dirty="0"/>
              <a:t> </a:t>
            </a:r>
            <a:r>
              <a:rPr lang="en-US" sz="2000" dirty="0" err="1"/>
              <a:t>lunak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dasarnya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aktivitas</a:t>
            </a:r>
            <a:r>
              <a:rPr lang="en-US" sz="2000" dirty="0"/>
              <a:t> </a:t>
            </a:r>
            <a:r>
              <a:rPr lang="en-US" sz="2000" dirty="0" err="1"/>
              <a:t>manusia</a:t>
            </a:r>
            <a:r>
              <a:rPr lang="en-US" sz="2000" dirty="0"/>
              <a:t>, </a:t>
            </a:r>
            <a:r>
              <a:rPr lang="en-US" sz="2000" dirty="0" err="1"/>
              <a:t>sehingga</a:t>
            </a:r>
            <a:r>
              <a:rPr lang="en-US" sz="2000" dirty="0"/>
              <a:t> orang-orang yang </a:t>
            </a:r>
            <a:r>
              <a:rPr lang="en-US" sz="2000" dirty="0" err="1"/>
              <a:t>terlibat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kegiatan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penting</a:t>
            </a:r>
            <a:r>
              <a:rPr lang="en-US" sz="2000" dirty="0"/>
              <a:t> </a:t>
            </a:r>
            <a:r>
              <a:rPr lang="en-US" sz="2000" dirty="0" err="1"/>
              <a:t>saat</a:t>
            </a:r>
            <a:r>
              <a:rPr lang="en-US" sz="2000" dirty="0"/>
              <a:t> proses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dimodelkan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memenuhi</a:t>
            </a:r>
            <a:r>
              <a:rPr lang="en-US" sz="2000" dirty="0"/>
              <a:t> </a:t>
            </a:r>
            <a:r>
              <a:rPr lang="en-US" sz="2000" dirty="0" err="1"/>
              <a:t>persyaratan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tim</a:t>
            </a:r>
            <a:r>
              <a:rPr lang="en-US" sz="2000" dirty="0"/>
              <a:t>, </a:t>
            </a:r>
            <a:r>
              <a:rPr lang="en-US" sz="2000" dirty="0" err="1"/>
              <a:t>bukan</a:t>
            </a:r>
            <a:r>
              <a:rPr lang="en-US" sz="2000" dirty="0"/>
              <a:t> </a:t>
            </a:r>
            <a:r>
              <a:rPr lang="en-US" sz="2000" dirty="0" err="1"/>
              <a:t>sebaliknya</a:t>
            </a:r>
            <a:r>
              <a:rPr lang="en-US" sz="2000" dirty="0"/>
              <a:t>. Crystal </a:t>
            </a:r>
            <a:r>
              <a:rPr lang="en-US" sz="2000" dirty="0" err="1"/>
              <a:t>menekankan</a:t>
            </a:r>
            <a:r>
              <a:rPr lang="en-US" sz="2000" dirty="0"/>
              <a:t> </a:t>
            </a:r>
            <a:r>
              <a:rPr lang="en-US" sz="2000" dirty="0" err="1"/>
              <a:t>bahwa</a:t>
            </a:r>
            <a:r>
              <a:rPr lang="en-US" sz="2000" dirty="0"/>
              <a:t> </a:t>
            </a:r>
            <a:r>
              <a:rPr lang="en-US" sz="2000" dirty="0" err="1"/>
              <a:t>tim</a:t>
            </a:r>
            <a:r>
              <a:rPr lang="en-US" sz="2000" dirty="0"/>
              <a:t> </a:t>
            </a:r>
            <a:r>
              <a:rPr lang="en-US" sz="2000" dirty="0" err="1"/>
              <a:t>pengembangan</a:t>
            </a:r>
            <a:r>
              <a:rPr lang="en-US" sz="2000" dirty="0"/>
              <a:t> yang </a:t>
            </a:r>
            <a:r>
              <a:rPr lang="en-US" sz="2000" dirty="0" err="1"/>
              <a:t>mandiri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mengorganisir</a:t>
            </a:r>
            <a:r>
              <a:rPr lang="en-US" sz="2000" dirty="0"/>
              <a:t> </a:t>
            </a:r>
            <a:r>
              <a:rPr lang="en-US" sz="2000" dirty="0" err="1"/>
              <a:t>diri</a:t>
            </a:r>
            <a:r>
              <a:rPr lang="en-US" sz="2000" dirty="0"/>
              <a:t>, </a:t>
            </a:r>
            <a:r>
              <a:rPr lang="en-US" sz="2000" dirty="0" err="1"/>
              <a:t>sehingga</a:t>
            </a:r>
            <a:r>
              <a:rPr lang="en-US" sz="2000" dirty="0"/>
              <a:t> </a:t>
            </a:r>
            <a:r>
              <a:rPr lang="en-US" sz="2000" dirty="0" err="1"/>
              <a:t>mereka</a:t>
            </a:r>
            <a:r>
              <a:rPr lang="en-US" sz="2000" dirty="0"/>
              <a:t>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merampingkan</a:t>
            </a:r>
            <a:r>
              <a:rPr lang="en-US" sz="2000" dirty="0"/>
              <a:t> proses </a:t>
            </a:r>
            <a:r>
              <a:rPr lang="en-US" sz="2000" dirty="0" err="1"/>
              <a:t>sebagai</a:t>
            </a:r>
            <a:r>
              <a:rPr lang="en-US" sz="2000" dirty="0"/>
              <a:t> proses </a:t>
            </a:r>
            <a:r>
              <a:rPr lang="en-US" sz="2000" dirty="0" err="1"/>
              <a:t>pembangunan</a:t>
            </a:r>
            <a:r>
              <a:rPr lang="en-US" sz="2000" dirty="0"/>
              <a:t> </a:t>
            </a:r>
            <a:r>
              <a:rPr lang="en-US" sz="2000" dirty="0" err="1"/>
              <a:t>berlangsung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menjadi</a:t>
            </a:r>
            <a:r>
              <a:rPr lang="en-US" sz="2000" dirty="0"/>
              <a:t>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terorganisir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kompeten</a:t>
            </a:r>
            <a:r>
              <a:rPr lang="en-US" sz="2000" dirty="0"/>
              <a:t>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51192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718457" y="1829934"/>
            <a:ext cx="10553700" cy="3636962"/>
          </a:xfrm>
        </p:spPr>
        <p:txBody>
          <a:bodyPr>
            <a:noAutofit/>
          </a:bodyPr>
          <a:lstStyle/>
          <a:p>
            <a:pPr lvl="0"/>
            <a:r>
              <a:rPr lang="en-US" sz="2000" dirty="0"/>
              <a:t>Crystal “</a:t>
            </a:r>
            <a:r>
              <a:rPr lang="en-US" sz="2000" dirty="0" err="1"/>
              <a:t>adaptif</a:t>
            </a:r>
            <a:r>
              <a:rPr lang="en-US" sz="2000" dirty="0"/>
              <a:t>” -</a:t>
            </a:r>
            <a:r>
              <a:rPr lang="en-US" sz="2000" dirty="0" err="1"/>
              <a:t>Pertama</a:t>
            </a:r>
            <a:r>
              <a:rPr lang="en-US" sz="2000" dirty="0"/>
              <a:t>-tama,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diingat</a:t>
            </a:r>
            <a:r>
              <a:rPr lang="en-US" sz="2000" dirty="0"/>
              <a:t> </a:t>
            </a:r>
            <a:r>
              <a:rPr lang="en-US" sz="2000" dirty="0" err="1"/>
              <a:t>bahwa</a:t>
            </a:r>
            <a:r>
              <a:rPr lang="en-US" sz="2000" dirty="0"/>
              <a:t> Crystal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satu</a:t>
            </a:r>
            <a:r>
              <a:rPr lang="en-US" sz="2000" dirty="0"/>
              <a:t> set </a:t>
            </a:r>
            <a:r>
              <a:rPr lang="en-US" sz="2000" dirty="0" err="1"/>
              <a:t>alat</a:t>
            </a:r>
            <a:r>
              <a:rPr lang="en-US" sz="2000" dirty="0"/>
              <a:t> yang </a:t>
            </a:r>
            <a:r>
              <a:rPr lang="en-US" sz="2000" dirty="0" err="1"/>
              <a:t>ditentukan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teknik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pengembangan</a:t>
            </a:r>
            <a:r>
              <a:rPr lang="en-US" sz="2000" dirty="0"/>
              <a:t> </a:t>
            </a:r>
            <a:r>
              <a:rPr lang="en-US" sz="2000" dirty="0" err="1"/>
              <a:t>perangkat</a:t>
            </a:r>
            <a:r>
              <a:rPr lang="en-US" sz="2000" dirty="0"/>
              <a:t> </a:t>
            </a:r>
            <a:r>
              <a:rPr lang="en-US" sz="2000" dirty="0" err="1"/>
              <a:t>lunak</a:t>
            </a:r>
            <a:r>
              <a:rPr lang="en-US" sz="2000" dirty="0"/>
              <a:t>; </a:t>
            </a:r>
            <a:r>
              <a:rPr lang="en-US" sz="2000" dirty="0" err="1"/>
              <a:t>bukan</a:t>
            </a:r>
            <a:r>
              <a:rPr lang="en-US" sz="2000" dirty="0"/>
              <a:t>, </a:t>
            </a:r>
            <a:r>
              <a:rPr lang="en-US" sz="2000" dirty="0" err="1"/>
              <a:t>itu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sebuah</a:t>
            </a:r>
            <a:r>
              <a:rPr lang="en-US" sz="2000" dirty="0"/>
              <a:t> </a:t>
            </a:r>
            <a:r>
              <a:rPr lang="en-US" sz="2000" dirty="0" err="1"/>
              <a:t>pendekatan</a:t>
            </a:r>
            <a:r>
              <a:rPr lang="en-US" sz="2000" dirty="0"/>
              <a:t>. </a:t>
            </a:r>
            <a:r>
              <a:rPr lang="en-US" sz="2000" dirty="0" err="1"/>
              <a:t>Jadi</a:t>
            </a:r>
            <a:r>
              <a:rPr lang="en-US" sz="2000" dirty="0"/>
              <a:t>, proses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alat-alat</a:t>
            </a:r>
            <a:r>
              <a:rPr lang="en-US" sz="2000" dirty="0"/>
              <a:t> yang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tetap</a:t>
            </a:r>
            <a:r>
              <a:rPr lang="en-US" sz="2000" dirty="0"/>
              <a:t>, </a:t>
            </a:r>
            <a:r>
              <a:rPr lang="en-US" sz="2000" dirty="0" err="1"/>
              <a:t>tetapi</a:t>
            </a:r>
            <a:r>
              <a:rPr lang="en-US" sz="2000" dirty="0"/>
              <a:t>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disesuaikan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kebutuhan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karakteristik</a:t>
            </a:r>
            <a:r>
              <a:rPr lang="en-US" sz="2000" dirty="0"/>
              <a:t> </a:t>
            </a:r>
            <a:r>
              <a:rPr lang="en-US" sz="2000" dirty="0" err="1"/>
              <a:t>proyek</a:t>
            </a:r>
            <a:r>
              <a:rPr lang="en-US" sz="2000" dirty="0"/>
              <a:t>. </a:t>
            </a:r>
            <a:r>
              <a:rPr lang="en-US" sz="2000" dirty="0" err="1"/>
              <a:t>Dengan</a:t>
            </a:r>
            <a:r>
              <a:rPr lang="en-US" sz="2000" dirty="0"/>
              <a:t> kata lain, Crystal </a:t>
            </a:r>
            <a:r>
              <a:rPr lang="en-US" sz="2000" dirty="0" err="1"/>
              <a:t>adalah</a:t>
            </a:r>
            <a:r>
              <a:rPr lang="en-US" sz="2000" dirty="0"/>
              <a:t> “</a:t>
            </a:r>
            <a:r>
              <a:rPr lang="en-US" sz="2000" dirty="0" err="1"/>
              <a:t>peregangan</a:t>
            </a:r>
            <a:r>
              <a:rPr lang="en-US" sz="2000" dirty="0"/>
              <a:t>-to-fit” </a:t>
            </a:r>
            <a:r>
              <a:rPr lang="en-US" sz="2000" dirty="0" err="1"/>
              <a:t>metodologi</a:t>
            </a:r>
            <a:r>
              <a:rPr lang="en-US" sz="2000" dirty="0"/>
              <a:t>, </a:t>
            </a:r>
            <a:r>
              <a:rPr lang="en-US" sz="2000" dirty="0" err="1"/>
              <a:t>karena</a:t>
            </a:r>
            <a:r>
              <a:rPr lang="en-US" sz="2000" dirty="0"/>
              <a:t> </a:t>
            </a:r>
            <a:r>
              <a:rPr lang="en-US" sz="2000" dirty="0" err="1"/>
              <a:t>setiap</a:t>
            </a:r>
            <a:r>
              <a:rPr lang="en-US" sz="2000" dirty="0"/>
              <a:t> </a:t>
            </a:r>
            <a:r>
              <a:rPr lang="en-US" sz="2000" dirty="0" err="1"/>
              <a:t>proyek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unik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membutuhkan</a:t>
            </a:r>
            <a:r>
              <a:rPr lang="en-US" sz="2000" dirty="0"/>
              <a:t> </a:t>
            </a:r>
            <a:r>
              <a:rPr lang="en-US" sz="2000" dirty="0" err="1"/>
              <a:t>metode</a:t>
            </a:r>
            <a:r>
              <a:rPr lang="en-US" sz="2000" dirty="0"/>
              <a:t> yang </a:t>
            </a:r>
            <a:r>
              <a:rPr lang="en-US" sz="2000" dirty="0" err="1"/>
              <a:t>sesuai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kebutuhan</a:t>
            </a:r>
            <a:r>
              <a:rPr lang="en-US" sz="2000" dirty="0"/>
              <a:t> </a:t>
            </a:r>
            <a:r>
              <a:rPr lang="en-US" sz="2000" dirty="0" err="1"/>
              <a:t>bisnis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yang </a:t>
            </a:r>
            <a:r>
              <a:rPr lang="en-US" sz="2000" dirty="0" err="1"/>
              <a:t>memenuhi</a:t>
            </a:r>
            <a:r>
              <a:rPr lang="en-US" sz="2000" dirty="0"/>
              <a:t> </a:t>
            </a:r>
            <a:r>
              <a:rPr lang="en-US" sz="2000" dirty="0" err="1"/>
              <a:t>persyaratan</a:t>
            </a:r>
            <a:r>
              <a:rPr lang="en-US" sz="2000" dirty="0"/>
              <a:t> </a:t>
            </a:r>
            <a:r>
              <a:rPr lang="en-US" sz="2000" dirty="0" err="1"/>
              <a:t>teknis</a:t>
            </a:r>
            <a:r>
              <a:rPr lang="en-US" sz="2000" dirty="0"/>
              <a:t> </a:t>
            </a:r>
            <a:r>
              <a:rPr lang="en-US" sz="2000" dirty="0" err="1"/>
              <a:t>proyek</a:t>
            </a:r>
            <a:r>
              <a:rPr lang="en-US" sz="2000" dirty="0"/>
              <a:t>.</a:t>
            </a:r>
          </a:p>
          <a:p>
            <a:pPr lvl="0"/>
            <a:r>
              <a:rPr lang="en-US" sz="2000" dirty="0"/>
              <a:t>Crystal </a:t>
            </a:r>
            <a:r>
              <a:rPr lang="en-US" sz="2000" dirty="0" err="1"/>
              <a:t>adalah</a:t>
            </a:r>
            <a:r>
              <a:rPr lang="en-US" sz="2000" dirty="0"/>
              <a:t> “ultra light” -Crystal </a:t>
            </a:r>
            <a:r>
              <a:rPr lang="en-US" sz="2000" dirty="0" err="1"/>
              <a:t>dikenal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“</a:t>
            </a:r>
            <a:r>
              <a:rPr lang="en-US" sz="2000" dirty="0" err="1"/>
              <a:t>metodologi</a:t>
            </a:r>
            <a:r>
              <a:rPr lang="en-US" sz="2000" dirty="0"/>
              <a:t> </a:t>
            </a:r>
            <a:r>
              <a:rPr lang="en-US" sz="2000" dirty="0" err="1"/>
              <a:t>ringan</a:t>
            </a:r>
            <a:r>
              <a:rPr lang="en-US" sz="2000" dirty="0"/>
              <a:t>.”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karena</a:t>
            </a:r>
            <a:r>
              <a:rPr lang="en-US" sz="2000" dirty="0"/>
              <a:t> Crystal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menganjurkan</a:t>
            </a:r>
            <a:r>
              <a:rPr lang="en-US" sz="2000" dirty="0"/>
              <a:t> </a:t>
            </a:r>
            <a:r>
              <a:rPr lang="en-US" sz="2000" dirty="0" err="1"/>
              <a:t>terlalu</a:t>
            </a:r>
            <a:r>
              <a:rPr lang="en-US" sz="2000" dirty="0"/>
              <a:t> </a:t>
            </a:r>
            <a:r>
              <a:rPr lang="en-US" sz="2000" dirty="0" err="1"/>
              <a:t>banyak</a:t>
            </a:r>
            <a:r>
              <a:rPr lang="en-US" sz="2000" dirty="0"/>
              <a:t> </a:t>
            </a:r>
            <a:r>
              <a:rPr lang="en-US" sz="2000" dirty="0" err="1"/>
              <a:t>dokumentasi</a:t>
            </a:r>
            <a:r>
              <a:rPr lang="en-US" sz="2000" dirty="0"/>
              <a:t>, </a:t>
            </a:r>
            <a:r>
              <a:rPr lang="en-US" sz="2000" dirty="0" err="1"/>
              <a:t>manajemen</a:t>
            </a:r>
            <a:r>
              <a:rPr lang="en-US" sz="2000" dirty="0"/>
              <a:t> overhead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pelaporan</a:t>
            </a:r>
            <a:r>
              <a:rPr lang="en-US" sz="2000" dirty="0"/>
              <a:t>. </a:t>
            </a:r>
            <a:r>
              <a:rPr lang="en-US" sz="2000" dirty="0" err="1"/>
              <a:t>Sebaliknya</a:t>
            </a:r>
            <a:r>
              <a:rPr lang="en-US" sz="2000" dirty="0"/>
              <a:t>, </a:t>
            </a:r>
            <a:r>
              <a:rPr lang="en-US" sz="2000" dirty="0" err="1"/>
              <a:t>percaya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menjaga</a:t>
            </a:r>
            <a:r>
              <a:rPr lang="en-US" sz="2000" dirty="0"/>
              <a:t> </a:t>
            </a:r>
            <a:r>
              <a:rPr lang="en-US" sz="2000" dirty="0" err="1"/>
              <a:t>hal-hal</a:t>
            </a:r>
            <a:r>
              <a:rPr lang="en-US" sz="2000" dirty="0"/>
              <a:t> </a:t>
            </a:r>
            <a:r>
              <a:rPr lang="en-US" sz="2000" dirty="0" err="1"/>
              <a:t>ringan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fokus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pengembangan</a:t>
            </a:r>
            <a:r>
              <a:rPr lang="en-US" sz="2000" dirty="0"/>
              <a:t> </a:t>
            </a:r>
            <a:r>
              <a:rPr lang="en-US" sz="2000" dirty="0" err="1"/>
              <a:t>bisnis</a:t>
            </a:r>
            <a:r>
              <a:rPr lang="en-US" sz="2000" dirty="0"/>
              <a:t> </a:t>
            </a:r>
            <a:r>
              <a:rPr lang="en-US" sz="2000" dirty="0" err="1"/>
              <a:t>dihargai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fungsional</a:t>
            </a:r>
            <a:r>
              <a:rPr lang="en-US" sz="2000" dirty="0"/>
              <a:t> </a:t>
            </a:r>
            <a:r>
              <a:rPr lang="en-US" sz="2000" dirty="0" err="1"/>
              <a:t>perangkat</a:t>
            </a:r>
            <a:r>
              <a:rPr lang="en-US" sz="2000" dirty="0"/>
              <a:t> </a:t>
            </a:r>
            <a:r>
              <a:rPr lang="en-US" sz="2000" dirty="0" err="1"/>
              <a:t>lunak</a:t>
            </a:r>
            <a:r>
              <a:rPr lang="en-US" sz="2000" dirty="0"/>
              <a:t>. 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, </a:t>
            </a:r>
            <a:r>
              <a:rPr lang="en-US" sz="2000" dirty="0" err="1"/>
              <a:t>tim</a:t>
            </a:r>
            <a:r>
              <a:rPr lang="en-US" sz="2000" dirty="0"/>
              <a:t> </a:t>
            </a:r>
            <a:r>
              <a:rPr lang="en-US" sz="2000" dirty="0" err="1"/>
              <a:t>mengikuti</a:t>
            </a:r>
            <a:r>
              <a:rPr lang="en-US" sz="2000" dirty="0"/>
              <a:t> Crystal </a:t>
            </a:r>
            <a:r>
              <a:rPr lang="en-US" sz="2000" dirty="0" err="1"/>
              <a:t>pendekatan</a:t>
            </a:r>
            <a:r>
              <a:rPr lang="en-US" sz="2000" dirty="0"/>
              <a:t> </a:t>
            </a:r>
            <a:r>
              <a:rPr lang="en-US" sz="2000" dirty="0" err="1"/>
              <a:t>kerja</a:t>
            </a:r>
            <a:r>
              <a:rPr lang="en-US" sz="2000" dirty="0"/>
              <a:t> </a:t>
            </a:r>
            <a:r>
              <a:rPr lang="en-US" sz="2000" dirty="0" err="1"/>
              <a:t>terhadap</a:t>
            </a:r>
            <a:r>
              <a:rPr lang="en-US" sz="2000" dirty="0"/>
              <a:t> </a:t>
            </a:r>
            <a:r>
              <a:rPr lang="en-US" sz="2000" dirty="0" err="1"/>
              <a:t>peningkatan</a:t>
            </a:r>
            <a:r>
              <a:rPr lang="en-US" sz="2000" dirty="0"/>
              <a:t> </a:t>
            </a:r>
            <a:r>
              <a:rPr lang="en-US" sz="2000" dirty="0" err="1"/>
              <a:t>komunikasi</a:t>
            </a:r>
            <a:r>
              <a:rPr lang="en-US" sz="2000" dirty="0"/>
              <a:t> </a:t>
            </a:r>
            <a:r>
              <a:rPr lang="en-US" sz="2000" dirty="0" err="1"/>
              <a:t>bebas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terbuka</a:t>
            </a:r>
            <a:r>
              <a:rPr lang="en-US" sz="2000" dirty="0"/>
              <a:t> di </a:t>
            </a:r>
            <a:r>
              <a:rPr lang="en-US" sz="2000" dirty="0" err="1"/>
              <a:t>antara</a:t>
            </a:r>
            <a:r>
              <a:rPr lang="en-US" sz="2000" dirty="0"/>
              <a:t> </a:t>
            </a:r>
            <a:r>
              <a:rPr lang="en-US" sz="2000" dirty="0" err="1"/>
              <a:t>anggota</a:t>
            </a:r>
            <a:r>
              <a:rPr lang="en-US" sz="2000" dirty="0"/>
              <a:t> </a:t>
            </a:r>
            <a:r>
              <a:rPr lang="en-US" sz="2000" dirty="0" err="1"/>
              <a:t>tim</a:t>
            </a:r>
            <a:r>
              <a:rPr lang="en-US" sz="2000" dirty="0"/>
              <a:t>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mendirikan</a:t>
            </a:r>
            <a:r>
              <a:rPr lang="en-US" sz="2000" dirty="0"/>
              <a:t> </a:t>
            </a:r>
            <a:r>
              <a:rPr lang="en-US" sz="2000" dirty="0" err="1"/>
              <a:t>aliran</a:t>
            </a:r>
            <a:r>
              <a:rPr lang="en-US" sz="2000" dirty="0"/>
              <a:t> </a:t>
            </a:r>
            <a:r>
              <a:rPr lang="en-US" sz="2000" dirty="0" err="1"/>
              <a:t>transparan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</a:t>
            </a:r>
            <a:r>
              <a:rPr lang="en-US" sz="2000" dirty="0" err="1"/>
              <a:t>antara</a:t>
            </a:r>
            <a:r>
              <a:rPr lang="en-US" sz="2000" dirty="0"/>
              <a:t> </a:t>
            </a:r>
            <a:r>
              <a:rPr lang="en-US" sz="2000" dirty="0" err="1"/>
              <a:t>pengembang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stakeholder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57068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Kapan Kita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Crystal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548859"/>
            <a:ext cx="10554574" cy="363651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00" dirty="0"/>
              <a:t>Crystal </a:t>
            </a:r>
            <a:r>
              <a:rPr lang="en-US" sz="2200" dirty="0" err="1"/>
              <a:t>digunakan</a:t>
            </a:r>
            <a:r>
              <a:rPr lang="en-US" sz="2200" dirty="0"/>
              <a:t> </a:t>
            </a:r>
            <a:r>
              <a:rPr lang="en-US" sz="2200" dirty="0" err="1"/>
              <a:t>tepat</a:t>
            </a:r>
            <a:r>
              <a:rPr lang="en-US" sz="2200" dirty="0"/>
              <a:t> </a:t>
            </a:r>
            <a:r>
              <a:rPr lang="en-US" sz="2200" dirty="0" err="1"/>
              <a:t>tentang</a:t>
            </a:r>
            <a:r>
              <a:rPr lang="en-US" sz="2200" dirty="0"/>
              <a:t> </a:t>
            </a:r>
            <a:r>
              <a:rPr lang="en-US" sz="2200" dirty="0" err="1"/>
              <a:t>praktek-praktek</a:t>
            </a:r>
            <a:r>
              <a:rPr lang="en-US" sz="2200" dirty="0"/>
              <a:t> </a:t>
            </a:r>
            <a:r>
              <a:rPr lang="en-US" sz="2200" dirty="0" err="1"/>
              <a:t>tertentu</a:t>
            </a:r>
            <a:r>
              <a:rPr lang="en-US" sz="2200" dirty="0"/>
              <a:t> </a:t>
            </a:r>
            <a:r>
              <a:rPr lang="en-US" sz="2200" dirty="0" err="1"/>
              <a:t>karena</a:t>
            </a:r>
            <a:r>
              <a:rPr lang="en-US" sz="2200" dirty="0"/>
              <a:t> </a:t>
            </a:r>
            <a:r>
              <a:rPr lang="en-US" sz="2200" dirty="0" err="1"/>
              <a:t>ini</a:t>
            </a:r>
            <a:r>
              <a:rPr lang="en-US" sz="2200" dirty="0"/>
              <a:t> </a:t>
            </a:r>
            <a:r>
              <a:rPr lang="en-US" sz="2200" dirty="0" err="1"/>
              <a:t>sangat</a:t>
            </a:r>
            <a:r>
              <a:rPr lang="en-US" sz="2200" dirty="0"/>
              <a:t> </a:t>
            </a:r>
            <a:r>
              <a:rPr lang="en-US" sz="2200" dirty="0" err="1"/>
              <a:t>penting</a:t>
            </a:r>
            <a:r>
              <a:rPr lang="en-US" sz="2200" dirty="0"/>
              <a:t>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keberhasilan</a:t>
            </a:r>
            <a:r>
              <a:rPr lang="en-US" sz="2200" dirty="0"/>
              <a:t> </a:t>
            </a:r>
            <a:r>
              <a:rPr lang="en-US" sz="2200" dirty="0" err="1"/>
              <a:t>pelaksanaan</a:t>
            </a:r>
            <a:r>
              <a:rPr lang="en-US" sz="2200" dirty="0"/>
              <a:t> </a:t>
            </a:r>
            <a:r>
              <a:rPr lang="en-US" sz="2200" dirty="0" err="1"/>
              <a:t>pendekatan</a:t>
            </a:r>
            <a:r>
              <a:rPr lang="en-US" sz="2200" dirty="0"/>
              <a:t> Crystal </a:t>
            </a:r>
            <a:r>
              <a:rPr lang="en-US" sz="2200" dirty="0" err="1"/>
              <a:t>ke</a:t>
            </a:r>
            <a:r>
              <a:rPr lang="en-US" sz="2200" dirty="0"/>
              <a:t> </a:t>
            </a:r>
            <a:r>
              <a:rPr lang="en-US" sz="2200" dirty="0" err="1"/>
              <a:t>setiap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. </a:t>
            </a:r>
            <a:r>
              <a:rPr lang="en-US" sz="2200" dirty="0" err="1"/>
              <a:t>Praktik-praktik</a:t>
            </a:r>
            <a:r>
              <a:rPr lang="en-US" sz="2200" dirty="0"/>
              <a:t> </a:t>
            </a:r>
            <a:r>
              <a:rPr lang="en-US" sz="2200" dirty="0" err="1"/>
              <a:t>ini</a:t>
            </a:r>
            <a:r>
              <a:rPr lang="en-US" sz="2200" dirty="0"/>
              <a:t> </a:t>
            </a:r>
            <a:r>
              <a:rPr lang="en-US" sz="2200" dirty="0" err="1"/>
              <a:t>meliputi</a:t>
            </a:r>
            <a:r>
              <a:rPr lang="en-US" sz="2200" dirty="0"/>
              <a:t>:</a:t>
            </a:r>
          </a:p>
          <a:p>
            <a:pPr lvl="0"/>
            <a:r>
              <a:rPr lang="en-US" sz="2200" dirty="0" err="1"/>
              <a:t>Sebuah</a:t>
            </a:r>
            <a:r>
              <a:rPr lang="en-US" sz="2200" dirty="0"/>
              <a:t> </a:t>
            </a:r>
            <a:r>
              <a:rPr lang="en-US" sz="2200" dirty="0" err="1"/>
              <a:t>berulang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inkremental</a:t>
            </a:r>
            <a:r>
              <a:rPr lang="en-US" sz="2200" dirty="0"/>
              <a:t> </a:t>
            </a:r>
            <a:r>
              <a:rPr lang="en-US" sz="2200" dirty="0" err="1"/>
              <a:t>pendekatan-Pengembangan</a:t>
            </a:r>
            <a:r>
              <a:rPr lang="en-US" sz="2200" dirty="0"/>
              <a:t> </a:t>
            </a:r>
            <a:r>
              <a:rPr lang="en-US" sz="2200" dirty="0" err="1"/>
              <a:t>proyek</a:t>
            </a:r>
            <a:r>
              <a:rPr lang="en-US" sz="2200" dirty="0"/>
              <a:t> </a:t>
            </a:r>
            <a:r>
              <a:rPr lang="en-US" sz="2200" dirty="0" err="1"/>
              <a:t>dikembangkan</a:t>
            </a:r>
            <a:r>
              <a:rPr lang="en-US" sz="2200" dirty="0"/>
              <a:t> </a:t>
            </a:r>
            <a:r>
              <a:rPr lang="en-US" sz="2200" dirty="0" err="1"/>
              <a:t>dalam</a:t>
            </a:r>
            <a:r>
              <a:rPr lang="en-US" sz="2200" dirty="0"/>
              <a:t> </a:t>
            </a:r>
            <a:r>
              <a:rPr lang="en-US" sz="2200" dirty="0" err="1"/>
              <a:t>iterasi</a:t>
            </a:r>
            <a:r>
              <a:rPr lang="en-US" sz="2200" dirty="0"/>
              <a:t> yang </a:t>
            </a:r>
            <a:r>
              <a:rPr lang="en-US" sz="2200" dirty="0" err="1"/>
              <a:t>umumnya</a:t>
            </a:r>
            <a:r>
              <a:rPr lang="en-US" sz="2200" dirty="0"/>
              <a:t> </a:t>
            </a:r>
            <a:r>
              <a:rPr lang="en-US" sz="2200" dirty="0" err="1"/>
              <a:t>waktu</a:t>
            </a:r>
            <a:r>
              <a:rPr lang="en-US" sz="2200" dirty="0"/>
              <a:t> </a:t>
            </a:r>
            <a:r>
              <a:rPr lang="en-US" sz="2200" dirty="0" err="1"/>
              <a:t>kotak</a:t>
            </a:r>
            <a:r>
              <a:rPr lang="en-US" sz="2200" dirty="0"/>
              <a:t>. </a:t>
            </a:r>
            <a:r>
              <a:rPr lang="en-US" sz="2200" dirty="0" err="1"/>
              <a:t>Fitur</a:t>
            </a:r>
            <a:r>
              <a:rPr lang="en-US" sz="2200" dirty="0"/>
              <a:t> </a:t>
            </a:r>
            <a:r>
              <a:rPr lang="en-US" sz="2200" dirty="0" err="1"/>
              <a:t>disampaikan</a:t>
            </a:r>
            <a:r>
              <a:rPr lang="en-US" sz="2200" dirty="0"/>
              <a:t> </a:t>
            </a:r>
            <a:r>
              <a:rPr lang="en-US" sz="2200" dirty="0" err="1"/>
              <a:t>pada</a:t>
            </a:r>
            <a:r>
              <a:rPr lang="en-US" sz="2200" dirty="0"/>
              <a:t> </a:t>
            </a:r>
            <a:r>
              <a:rPr lang="en-US" sz="2200" dirty="0" err="1"/>
              <a:t>akhir</a:t>
            </a:r>
            <a:r>
              <a:rPr lang="en-US" sz="2200" dirty="0"/>
              <a:t> </a:t>
            </a:r>
            <a:r>
              <a:rPr lang="en-US" sz="2200" dirty="0" err="1"/>
              <a:t>sebuah</a:t>
            </a:r>
            <a:r>
              <a:rPr lang="en-US" sz="2200" dirty="0"/>
              <a:t> </a:t>
            </a:r>
            <a:r>
              <a:rPr lang="en-US" sz="2200" dirty="0" err="1"/>
              <a:t>iterasi</a:t>
            </a:r>
            <a:r>
              <a:rPr lang="en-US" sz="2200" dirty="0"/>
              <a:t> </a:t>
            </a:r>
            <a:r>
              <a:rPr lang="en-US" sz="2200" dirty="0" err="1"/>
              <a:t>diintegrasikan</a:t>
            </a:r>
            <a:r>
              <a:rPr lang="en-US" sz="2200" dirty="0"/>
              <a:t> </a:t>
            </a:r>
            <a:r>
              <a:rPr lang="en-US" sz="2200" dirty="0" err="1"/>
              <a:t>ke</a:t>
            </a:r>
            <a:r>
              <a:rPr lang="en-US" sz="2200" dirty="0"/>
              <a:t> </a:t>
            </a:r>
            <a:r>
              <a:rPr lang="en-US" sz="2200" dirty="0" err="1"/>
              <a:t>dalam</a:t>
            </a:r>
            <a:r>
              <a:rPr lang="en-US" sz="2200" dirty="0"/>
              <a:t> </a:t>
            </a:r>
            <a:r>
              <a:rPr lang="en-US" sz="2200" dirty="0" err="1"/>
              <a:t>sistem</a:t>
            </a:r>
            <a:r>
              <a:rPr lang="en-US" sz="2200" dirty="0"/>
              <a:t> </a:t>
            </a:r>
            <a:r>
              <a:rPr lang="en-US" sz="2200" dirty="0" err="1"/>
              <a:t>secara</a:t>
            </a:r>
            <a:r>
              <a:rPr lang="en-US" sz="2200" dirty="0"/>
              <a:t> </a:t>
            </a:r>
            <a:r>
              <a:rPr lang="en-US" sz="2200" dirty="0" err="1"/>
              <a:t>keseluruhan</a:t>
            </a:r>
            <a:r>
              <a:rPr lang="en-US" sz="2200" dirty="0"/>
              <a:t>. </a:t>
            </a:r>
            <a:r>
              <a:rPr lang="en-US" sz="2200" dirty="0" err="1"/>
              <a:t>umpan</a:t>
            </a:r>
            <a:r>
              <a:rPr lang="en-US" sz="2200" dirty="0"/>
              <a:t> </a:t>
            </a:r>
            <a:r>
              <a:rPr lang="en-US" sz="2200" dirty="0" err="1"/>
              <a:t>balik</a:t>
            </a:r>
            <a:r>
              <a:rPr lang="en-US" sz="2200" dirty="0"/>
              <a:t> </a:t>
            </a:r>
            <a:r>
              <a:rPr lang="en-US" sz="2200" dirty="0" err="1"/>
              <a:t>pengguna</a:t>
            </a:r>
            <a:r>
              <a:rPr lang="en-US" sz="2200" dirty="0"/>
              <a:t> yang </a:t>
            </a:r>
            <a:r>
              <a:rPr lang="en-US" sz="2200" dirty="0" err="1"/>
              <a:t>diambil</a:t>
            </a:r>
            <a:r>
              <a:rPr lang="en-US" sz="2200" dirty="0"/>
              <a:t> </a:t>
            </a:r>
            <a:r>
              <a:rPr lang="en-US" sz="2200" dirty="0" err="1"/>
              <a:t>pada</a:t>
            </a:r>
            <a:r>
              <a:rPr lang="en-US" sz="2200" dirty="0"/>
              <a:t> </a:t>
            </a:r>
            <a:r>
              <a:rPr lang="en-US" sz="2200" dirty="0" err="1"/>
              <a:t>akhir</a:t>
            </a:r>
            <a:r>
              <a:rPr lang="en-US" sz="2200" dirty="0"/>
              <a:t> </a:t>
            </a:r>
            <a:r>
              <a:rPr lang="en-US" sz="2200" dirty="0" err="1"/>
              <a:t>sebuah</a:t>
            </a:r>
            <a:r>
              <a:rPr lang="en-US" sz="2200" dirty="0"/>
              <a:t> </a:t>
            </a:r>
            <a:r>
              <a:rPr lang="en-US" sz="2200" dirty="0" err="1"/>
              <a:t>iterasi</a:t>
            </a:r>
            <a:r>
              <a:rPr lang="en-US" sz="2200" dirty="0"/>
              <a:t> </a:t>
            </a:r>
            <a:r>
              <a:rPr lang="en-US" sz="2200" dirty="0" err="1"/>
              <a:t>digunakan</a:t>
            </a:r>
            <a:r>
              <a:rPr lang="en-US" sz="2200" dirty="0"/>
              <a:t>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merencanakan</a:t>
            </a:r>
            <a:r>
              <a:rPr lang="en-US" sz="2200" dirty="0"/>
              <a:t> </a:t>
            </a:r>
            <a:r>
              <a:rPr lang="en-US" sz="2200" dirty="0" err="1"/>
              <a:t>iterasi</a:t>
            </a:r>
            <a:r>
              <a:rPr lang="en-US" sz="2200" dirty="0"/>
              <a:t> </a:t>
            </a:r>
            <a:r>
              <a:rPr lang="en-US" sz="2200" dirty="0" err="1"/>
              <a:t>berikutnya</a:t>
            </a:r>
            <a:r>
              <a:rPr lang="en-US" sz="2200" dirty="0"/>
              <a:t>; </a:t>
            </a:r>
            <a:r>
              <a:rPr lang="en-US" sz="2200" dirty="0" err="1"/>
              <a:t>dan</a:t>
            </a:r>
            <a:r>
              <a:rPr lang="en-US" sz="2200" dirty="0"/>
              <a:t>, </a:t>
            </a:r>
            <a:r>
              <a:rPr lang="en-US" sz="2200" dirty="0" err="1"/>
              <a:t>fitur</a:t>
            </a:r>
            <a:r>
              <a:rPr lang="en-US" sz="2200" dirty="0"/>
              <a:t> </a:t>
            </a:r>
            <a:r>
              <a:rPr lang="en-US" sz="2200" dirty="0" err="1"/>
              <a:t>baru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tambahan</a:t>
            </a:r>
            <a:r>
              <a:rPr lang="en-US" sz="2200" dirty="0"/>
              <a:t> </a:t>
            </a:r>
            <a:r>
              <a:rPr lang="en-US" sz="2200" dirty="0" err="1"/>
              <a:t>ditambahkan</a:t>
            </a:r>
            <a:r>
              <a:rPr lang="en-US" sz="2200" dirty="0"/>
              <a:t> di </a:t>
            </a:r>
            <a:r>
              <a:rPr lang="en-US" sz="2200" dirty="0" err="1"/>
              <a:t>setiap</a:t>
            </a:r>
            <a:r>
              <a:rPr lang="en-US" sz="2200" dirty="0"/>
              <a:t> </a:t>
            </a:r>
            <a:r>
              <a:rPr lang="en-US" sz="2200" dirty="0" err="1"/>
              <a:t>iterasi</a:t>
            </a:r>
            <a:r>
              <a:rPr lang="en-US" sz="2200" dirty="0"/>
              <a:t> </a:t>
            </a:r>
            <a:r>
              <a:rPr lang="en-US" sz="2200" dirty="0" err="1"/>
              <a:t>berikutnya</a:t>
            </a:r>
            <a:r>
              <a:rPr lang="en-US" sz="2200" dirty="0"/>
              <a:t>. </a:t>
            </a:r>
            <a:r>
              <a:rPr lang="en-US" sz="2200" dirty="0" err="1"/>
              <a:t>Semua</a:t>
            </a:r>
            <a:r>
              <a:rPr lang="en-US" sz="2200" dirty="0"/>
              <a:t> </a:t>
            </a:r>
            <a:r>
              <a:rPr lang="en-US" sz="2200" dirty="0" err="1"/>
              <a:t>hasil</a:t>
            </a:r>
            <a:r>
              <a:rPr lang="en-US" sz="2200" dirty="0"/>
              <a:t> </a:t>
            </a:r>
            <a:r>
              <a:rPr lang="en-US" sz="2200" dirty="0" err="1"/>
              <a:t>ini</a:t>
            </a:r>
            <a:r>
              <a:rPr lang="en-US" sz="2200" dirty="0"/>
              <a:t> </a:t>
            </a:r>
            <a:r>
              <a:rPr lang="en-US" sz="2200" dirty="0" err="1"/>
              <a:t>dalam</a:t>
            </a:r>
            <a:r>
              <a:rPr lang="en-US" sz="2200" dirty="0"/>
              <a:t> </a:t>
            </a:r>
            <a:r>
              <a:rPr lang="en-US" sz="2200" dirty="0" err="1"/>
              <a:t>perbaikan</a:t>
            </a:r>
            <a:r>
              <a:rPr lang="en-US" sz="2200" dirty="0"/>
              <a:t> </a:t>
            </a:r>
            <a:r>
              <a:rPr lang="en-US" sz="2200" dirty="0" err="1"/>
              <a:t>dan</a:t>
            </a:r>
            <a:r>
              <a:rPr lang="en-US" sz="2200" dirty="0"/>
              <a:t> </a:t>
            </a:r>
            <a:r>
              <a:rPr lang="en-US" sz="2200" dirty="0" err="1"/>
              <a:t>penyelesaian</a:t>
            </a:r>
            <a:r>
              <a:rPr lang="en-US" sz="2200" dirty="0"/>
              <a:t> </a:t>
            </a:r>
            <a:r>
              <a:rPr lang="en-US" sz="2200" dirty="0" err="1"/>
              <a:t>perangkat</a:t>
            </a:r>
            <a:r>
              <a:rPr lang="en-US" sz="2200" dirty="0"/>
              <a:t> </a:t>
            </a:r>
            <a:r>
              <a:rPr lang="en-US" sz="2200" dirty="0" err="1"/>
              <a:t>lunak</a:t>
            </a:r>
            <a:r>
              <a:rPr lang="en-US" sz="2200" dirty="0"/>
              <a:t> </a:t>
            </a:r>
            <a:r>
              <a:rPr lang="en-US" sz="2200" dirty="0" err="1"/>
              <a:t>secara</a:t>
            </a:r>
            <a:r>
              <a:rPr lang="en-US" sz="2200" dirty="0"/>
              <a:t> </a:t>
            </a:r>
            <a:r>
              <a:rPr lang="en-US" sz="2200" dirty="0" err="1"/>
              <a:t>keseluruhan</a:t>
            </a:r>
            <a:r>
              <a:rPr lang="en-US" sz="2200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3554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38</TotalTime>
  <Words>984</Words>
  <Application>Microsoft Office PowerPoint</Application>
  <PresentationFormat>Widescreen</PresentationFormat>
  <Paragraphs>58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Century Gothic</vt:lpstr>
      <vt:lpstr>Wingdings 2</vt:lpstr>
      <vt:lpstr>Quotable</vt:lpstr>
      <vt:lpstr>Kelompok 5 :  - Felix Ham - PatrickoRichardo - Prabowo Gosal - Richardo David - Satrio Hari Nugroho :v - Steven Reinhard - Suwandy Wirakusuma</vt:lpstr>
      <vt:lpstr>Metodologi Crystal Agile</vt:lpstr>
      <vt:lpstr>Model Pengembangan Agile</vt:lpstr>
      <vt:lpstr>Sejarah Crystal Agile</vt:lpstr>
      <vt:lpstr>Pohon Crystal Agile</vt:lpstr>
      <vt:lpstr>Cara Kerja Crystal Agile</vt:lpstr>
      <vt:lpstr>Penerapan Crystal Agile</vt:lpstr>
      <vt:lpstr>PowerPoint Presentation</vt:lpstr>
      <vt:lpstr>Kapan Kita dapat menggunakan Metode Crystal ?</vt:lpstr>
      <vt:lpstr>PowerPoint Presentation</vt:lpstr>
      <vt:lpstr>Kelebihan Crystal Agile</vt:lpstr>
      <vt:lpstr>Kelemahan Crystal Agile</vt:lpstr>
      <vt:lpstr>Karakteristik Crystal Agile</vt:lpstr>
      <vt:lpstr>Contoh Studi Kasus Penggunaan Crystal Agile</vt:lpstr>
      <vt:lpstr>PowerPoint Presentation</vt:lpstr>
      <vt:lpstr>Kesimpulan</vt:lpstr>
      <vt:lpstr>Sekian Dan TerimaKasih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Kelompok 6 :  - Felix Ham - PatrickoRichardo - Prabowo Gosal - Richardo David - Satrio Hari Nugroho :v - Steven Reinhard - Suwandy Wirakusuma</dc:title>
  <dc:creator>MadDog</dc:creator>
  <cp:lastModifiedBy>Legion PG</cp:lastModifiedBy>
  <cp:revision>10</cp:revision>
  <dcterms:created xsi:type="dcterms:W3CDTF">2017-11-12T03:29:38Z</dcterms:created>
  <dcterms:modified xsi:type="dcterms:W3CDTF">2017-12-04T03:37:08Z</dcterms:modified>
</cp:coreProperties>
</file>

<file path=docProps/thumbnail.jpeg>
</file>